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8" r:id="rId9"/>
    <p:sldId id="270" r:id="rId10"/>
    <p:sldId id="273" r:id="rId11"/>
    <p:sldId id="274" r:id="rId12"/>
    <p:sldId id="275" r:id="rId13"/>
    <p:sldId id="276" r:id="rId14"/>
    <p:sldId id="277" r:id="rId15"/>
    <p:sldId id="280" r:id="rId16"/>
    <p:sldId id="284" r:id="rId17"/>
    <p:sldId id="285" r:id="rId18"/>
    <p:sldId id="287" r:id="rId19"/>
    <p:sldId id="281" r:id="rId20"/>
    <p:sldId id="282" r:id="rId21"/>
    <p:sldId id="283" r:id="rId22"/>
  </p:sldIdLst>
  <p:sldSz cx="18288000" cy="10287000"/>
  <p:notesSz cx="6858000" cy="9144000"/>
  <p:embeddedFontLst>
    <p:embeddedFont>
      <p:font typeface="Elephant Pro" panose="00000500000000000000" pitchFamily="2" charset="0"/>
      <p:regular r:id="rId24"/>
      <p:italic r:id="rId25"/>
    </p:embeddedFont>
    <p:embeddedFont>
      <p:font typeface="Georgia Pro" panose="02040502050405020303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03.06.2024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58160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74388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562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06777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34" Type="http://schemas.openxmlformats.org/officeDocument/2006/relationships/image" Target="../media/image35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32" Type="http://schemas.openxmlformats.org/officeDocument/2006/relationships/image" Target="../media/image33.sv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Relationship Id="rId8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43.png"/><Relationship Id="rId4" Type="http://schemas.openxmlformats.org/officeDocument/2006/relationships/image" Target="../media/image41.sv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98069" y="-4002931"/>
            <a:ext cx="10280765" cy="18299097"/>
          </a:xfrm>
          <a:custGeom>
            <a:avLst/>
            <a:gdLst/>
            <a:ahLst/>
            <a:cxnLst/>
            <a:rect l="l" t="t" r="r" b="b"/>
            <a:pathLst>
              <a:path w="10280765" h="18299097">
                <a:moveTo>
                  <a:pt x="0" y="0"/>
                </a:moveTo>
                <a:lnTo>
                  <a:pt x="10280765" y="0"/>
                </a:lnTo>
                <a:lnTo>
                  <a:pt x="10280765" y="18299097"/>
                </a:lnTo>
                <a:lnTo>
                  <a:pt x="0" y="182990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12205" y="1675995"/>
            <a:ext cx="11663589" cy="6935010"/>
            <a:chOff x="0" y="0"/>
            <a:chExt cx="15551452" cy="924668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5551452" cy="9246680"/>
              <a:chOff x="0" y="0"/>
              <a:chExt cx="4482076" cy="26649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82076" cy="2664981"/>
              </a:xfrm>
              <a:custGeom>
                <a:avLst/>
                <a:gdLst/>
                <a:ahLst/>
                <a:cxnLst/>
                <a:rect l="l" t="t" r="r" b="b"/>
                <a:pathLst>
                  <a:path w="4482076" h="2664981">
                    <a:moveTo>
                      <a:pt x="4357616" y="2664981"/>
                    </a:moveTo>
                    <a:lnTo>
                      <a:pt x="124460" y="2664981"/>
                    </a:lnTo>
                    <a:cubicBezTo>
                      <a:pt x="55880" y="2664981"/>
                      <a:pt x="0" y="2609101"/>
                      <a:pt x="0" y="254052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57616" y="0"/>
                    </a:lnTo>
                    <a:cubicBezTo>
                      <a:pt x="4426196" y="0"/>
                      <a:pt x="4482076" y="55880"/>
                      <a:pt x="4482076" y="124460"/>
                    </a:cubicBezTo>
                    <a:lnTo>
                      <a:pt x="4482076" y="2540521"/>
                    </a:lnTo>
                    <a:cubicBezTo>
                      <a:pt x="4482076" y="2609101"/>
                      <a:pt x="4426196" y="2664981"/>
                      <a:pt x="4357616" y="2664981"/>
                    </a:cubicBezTo>
                    <a:close/>
                  </a:path>
                </a:pathLst>
              </a:custGeom>
              <a:solidFill>
                <a:srgbClr val="F0E7D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654383" y="1992109"/>
              <a:ext cx="14222896" cy="45246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639"/>
                </a:lnSpc>
              </a:pPr>
              <a:r>
                <a:rPr lang="en-US" sz="9600">
                  <a:solidFill>
                    <a:srgbClr val="004AAD"/>
                  </a:solidFill>
                  <a:latin typeface="Elephant Pro"/>
                </a:rPr>
                <a:t> Year in the Life: EIU Students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4116495" y="5321631"/>
            <a:ext cx="920581" cy="920581"/>
          </a:xfrm>
          <a:custGeom>
            <a:avLst/>
            <a:gdLst/>
            <a:ahLst/>
            <a:cxnLst/>
            <a:rect l="l" t="t" r="r" b="b"/>
            <a:pathLst>
              <a:path w="920581" h="920581">
                <a:moveTo>
                  <a:pt x="0" y="0"/>
                </a:moveTo>
                <a:lnTo>
                  <a:pt x="920580" y="0"/>
                </a:lnTo>
                <a:lnTo>
                  <a:pt x="920580" y="920581"/>
                </a:lnTo>
                <a:lnTo>
                  <a:pt x="0" y="92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248516" y="5324747"/>
            <a:ext cx="920581" cy="920581"/>
          </a:xfrm>
          <a:custGeom>
            <a:avLst/>
            <a:gdLst/>
            <a:ahLst/>
            <a:cxnLst/>
            <a:rect l="l" t="t" r="r" b="b"/>
            <a:pathLst>
              <a:path w="920581" h="920581">
                <a:moveTo>
                  <a:pt x="0" y="0"/>
                </a:moveTo>
                <a:lnTo>
                  <a:pt x="920580" y="0"/>
                </a:lnTo>
                <a:lnTo>
                  <a:pt x="920580" y="920581"/>
                </a:lnTo>
                <a:lnTo>
                  <a:pt x="0" y="92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black and grey sign with blue text&#10;&#10;Description automatically generated">
            <a:extLst>
              <a:ext uri="{FF2B5EF4-FFF2-40B4-BE49-F238E27FC236}">
                <a16:creationId xmlns:a16="http://schemas.microsoft.com/office/drawing/2014/main" id="{9FE0AC34-0675-6E85-5FF9-AE7E7FDE2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6442" y="6873350"/>
            <a:ext cx="4661066" cy="14537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9473" y="1372191"/>
            <a:ext cx="11009054" cy="8755696"/>
            <a:chOff x="0" y="0"/>
            <a:chExt cx="5054576" cy="3037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54576" cy="3037288"/>
            </a:xfrm>
            <a:custGeom>
              <a:avLst/>
              <a:gdLst/>
              <a:ahLst/>
              <a:cxnLst/>
              <a:rect l="l" t="t" r="r" b="b"/>
              <a:pathLst>
                <a:path w="5054576" h="3037288">
                  <a:moveTo>
                    <a:pt x="4930116" y="3037288"/>
                  </a:moveTo>
                  <a:lnTo>
                    <a:pt x="124460" y="3037288"/>
                  </a:lnTo>
                  <a:cubicBezTo>
                    <a:pt x="55880" y="3037288"/>
                    <a:pt x="0" y="2981408"/>
                    <a:pt x="0" y="29128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30116" y="0"/>
                  </a:lnTo>
                  <a:cubicBezTo>
                    <a:pt x="4998696" y="0"/>
                    <a:pt x="5054576" y="55880"/>
                    <a:pt x="5054576" y="124460"/>
                  </a:cubicBezTo>
                  <a:lnTo>
                    <a:pt x="5054576" y="2912828"/>
                  </a:lnTo>
                  <a:cubicBezTo>
                    <a:pt x="5054576" y="2981408"/>
                    <a:pt x="4998696" y="3037288"/>
                    <a:pt x="4930116" y="303728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496842" y="3563991"/>
            <a:ext cx="12498977" cy="12498977"/>
          </a:xfrm>
          <a:custGeom>
            <a:avLst/>
            <a:gdLst/>
            <a:ahLst/>
            <a:cxnLst/>
            <a:rect l="l" t="t" r="r" b="b"/>
            <a:pathLst>
              <a:path w="12498977" h="12498977">
                <a:moveTo>
                  <a:pt x="0" y="0"/>
                </a:moveTo>
                <a:lnTo>
                  <a:pt x="12498978" y="0"/>
                </a:lnTo>
                <a:lnTo>
                  <a:pt x="12498978" y="12498977"/>
                </a:lnTo>
                <a:lnTo>
                  <a:pt x="0" y="124989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710403" y="182433"/>
            <a:ext cx="10867195" cy="126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December</a:t>
            </a:r>
          </a:p>
        </p:txBody>
      </p:sp>
      <p:sp>
        <p:nvSpPr>
          <p:cNvPr id="6" name="Freeform 6"/>
          <p:cNvSpPr/>
          <p:nvPr/>
        </p:nvSpPr>
        <p:spPr>
          <a:xfrm>
            <a:off x="-4689127" y="-4720008"/>
            <a:ext cx="9993341" cy="9993341"/>
          </a:xfrm>
          <a:custGeom>
            <a:avLst/>
            <a:gdLst/>
            <a:ahLst/>
            <a:cxnLst/>
            <a:rect l="l" t="t" r="r" b="b"/>
            <a:pathLst>
              <a:path w="9993341" h="9993341">
                <a:moveTo>
                  <a:pt x="0" y="0"/>
                </a:moveTo>
                <a:lnTo>
                  <a:pt x="9993342" y="0"/>
                </a:lnTo>
                <a:lnTo>
                  <a:pt x="9993342" y="9993342"/>
                </a:lnTo>
                <a:lnTo>
                  <a:pt x="0" y="9993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3876F14-7DB8-EF32-7BA9-4E3746A77538}"/>
              </a:ext>
            </a:extLst>
          </p:cNvPr>
          <p:cNvSpPr txBox="1"/>
          <p:nvPr/>
        </p:nvSpPr>
        <p:spPr>
          <a:xfrm>
            <a:off x="3642041" y="1299654"/>
            <a:ext cx="11003916" cy="8926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3200" b="1" u="sng">
                <a:latin typeface="Georgia Pro"/>
              </a:rPr>
              <a:t>Common Student Issues: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Illness From Colds/Improper Nutrition &amp; Sleep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Struggles to Cope with Academic Expectations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Increased Anxiety, Fear, &amp; Guilt Due to Final Exams Approaching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Increased Use of Alcohol or Drugs 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Increased Depressive or Suicidal Thoughts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Increased Stress Due to Change in Established Routine &amp; Final Grades</a:t>
            </a:r>
          </a:p>
          <a:p>
            <a:pPr algn="ctr">
              <a:lnSpc>
                <a:spcPts val="4995"/>
              </a:lnSpc>
            </a:pPr>
            <a:r>
              <a:rPr lang="en-US" sz="3200" b="1" u="sng">
                <a:latin typeface="Georgia Pro"/>
              </a:rPr>
              <a:t>Common Events/Experiences: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Negative or Reckless Behavior Increases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Winter Wonderland Student Life Events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Final Exam Week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Winter Break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98069" y="-4002931"/>
            <a:ext cx="10280765" cy="18299097"/>
          </a:xfrm>
          <a:custGeom>
            <a:avLst/>
            <a:gdLst/>
            <a:ahLst/>
            <a:cxnLst/>
            <a:rect l="l" t="t" r="r" b="b"/>
            <a:pathLst>
              <a:path w="10280765" h="18299097">
                <a:moveTo>
                  <a:pt x="0" y="0"/>
                </a:moveTo>
                <a:lnTo>
                  <a:pt x="10280765" y="0"/>
                </a:lnTo>
                <a:lnTo>
                  <a:pt x="10280765" y="18299097"/>
                </a:lnTo>
                <a:lnTo>
                  <a:pt x="0" y="182990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06657" y="1724160"/>
            <a:ext cx="11663589" cy="6619339"/>
            <a:chOff x="0" y="0"/>
            <a:chExt cx="4482076" cy="25436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2076" cy="2543675"/>
            </a:xfrm>
            <a:custGeom>
              <a:avLst/>
              <a:gdLst/>
              <a:ahLst/>
              <a:cxnLst/>
              <a:rect l="l" t="t" r="r" b="b"/>
              <a:pathLst>
                <a:path w="4482076" h="2543675">
                  <a:moveTo>
                    <a:pt x="4357616" y="2543675"/>
                  </a:moveTo>
                  <a:lnTo>
                    <a:pt x="124460" y="2543675"/>
                  </a:lnTo>
                  <a:cubicBezTo>
                    <a:pt x="55880" y="2543675"/>
                    <a:pt x="0" y="2487795"/>
                    <a:pt x="0" y="24192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7616" y="0"/>
                  </a:lnTo>
                  <a:cubicBezTo>
                    <a:pt x="4426196" y="0"/>
                    <a:pt x="4482076" y="55880"/>
                    <a:pt x="4482076" y="124460"/>
                  </a:cubicBezTo>
                  <a:lnTo>
                    <a:pt x="4482076" y="2419215"/>
                  </a:lnTo>
                  <a:cubicBezTo>
                    <a:pt x="4482076" y="2487795"/>
                    <a:pt x="4426196" y="2543675"/>
                    <a:pt x="4357616" y="2543675"/>
                  </a:cubicBezTo>
                  <a:close/>
                </a:path>
              </a:pathLst>
            </a:custGeom>
            <a:solidFill>
              <a:srgbClr val="F0E7D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13032" y="1892328"/>
            <a:ext cx="11250839" cy="6300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38"/>
              </a:lnSpc>
            </a:pPr>
            <a:r>
              <a:rPr lang="en-US" sz="9600" dirty="0">
                <a:solidFill>
                  <a:srgbClr val="004AAD"/>
                </a:solidFill>
                <a:latin typeface="Elephant Pro"/>
              </a:rPr>
              <a:t>Spring Semester Common Adjustments &amp; </a:t>
            </a:r>
            <a:endParaRPr lang="en-US" dirty="0"/>
          </a:p>
          <a:p>
            <a:pPr algn="ctr">
              <a:lnSpc>
                <a:spcPts val="12438"/>
              </a:lnSpc>
            </a:pPr>
            <a:r>
              <a:rPr lang="en-US" sz="9600" dirty="0">
                <a:solidFill>
                  <a:srgbClr val="004AAD"/>
                </a:solidFill>
                <a:latin typeface="Elephant Pro"/>
              </a:rPr>
              <a:t>Experiences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06814" y="6251486"/>
            <a:ext cx="6013628" cy="6013628"/>
          </a:xfrm>
          <a:custGeom>
            <a:avLst/>
            <a:gdLst/>
            <a:ahLst/>
            <a:cxnLst/>
            <a:rect l="l" t="t" r="r" b="b"/>
            <a:pathLst>
              <a:path w="6013628" h="6013628">
                <a:moveTo>
                  <a:pt x="0" y="0"/>
                </a:moveTo>
                <a:lnTo>
                  <a:pt x="6013628" y="0"/>
                </a:lnTo>
                <a:lnTo>
                  <a:pt x="6013628" y="6013628"/>
                </a:lnTo>
                <a:lnTo>
                  <a:pt x="0" y="6013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993648" y="-2337218"/>
            <a:ext cx="8588704" cy="8588704"/>
          </a:xfrm>
          <a:custGeom>
            <a:avLst/>
            <a:gdLst/>
            <a:ahLst/>
            <a:cxnLst/>
            <a:rect l="l" t="t" r="r" b="b"/>
            <a:pathLst>
              <a:path w="8588704" h="8588704">
                <a:moveTo>
                  <a:pt x="0" y="0"/>
                </a:moveTo>
                <a:lnTo>
                  <a:pt x="8588704" y="0"/>
                </a:lnTo>
                <a:lnTo>
                  <a:pt x="8588704" y="8588704"/>
                </a:lnTo>
                <a:lnTo>
                  <a:pt x="0" y="8588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996287" y="635037"/>
            <a:ext cx="5508685" cy="1081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January</a:t>
            </a:r>
            <a:endParaRPr lang="en-US" sz="9600">
              <a:latin typeface="Elephant Pro"/>
              <a:ea typeface="Calibri"/>
              <a:cs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872988" y="220104"/>
            <a:ext cx="1251211" cy="1251211"/>
          </a:xfrm>
          <a:custGeom>
            <a:avLst/>
            <a:gdLst/>
            <a:ahLst/>
            <a:cxnLst/>
            <a:rect l="l" t="t" r="r" b="b"/>
            <a:pathLst>
              <a:path w="1251211" h="1251211">
                <a:moveTo>
                  <a:pt x="0" y="0"/>
                </a:moveTo>
                <a:lnTo>
                  <a:pt x="1251211" y="0"/>
                </a:lnTo>
                <a:lnTo>
                  <a:pt x="1251211" y="1251211"/>
                </a:lnTo>
                <a:lnTo>
                  <a:pt x="0" y="1251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51355" y="6669705"/>
            <a:ext cx="554689" cy="554689"/>
          </a:xfrm>
          <a:custGeom>
            <a:avLst/>
            <a:gdLst/>
            <a:ahLst/>
            <a:cxnLst/>
            <a:rect l="l" t="t" r="r" b="b"/>
            <a:pathLst>
              <a:path w="554689" h="554689">
                <a:moveTo>
                  <a:pt x="0" y="0"/>
                </a:moveTo>
                <a:lnTo>
                  <a:pt x="554690" y="0"/>
                </a:lnTo>
                <a:lnTo>
                  <a:pt x="554690" y="554689"/>
                </a:lnTo>
                <a:lnTo>
                  <a:pt x="0" y="5546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594939" y="405810"/>
            <a:ext cx="439900" cy="439900"/>
          </a:xfrm>
          <a:custGeom>
            <a:avLst/>
            <a:gdLst/>
            <a:ahLst/>
            <a:cxnLst/>
            <a:rect l="l" t="t" r="r" b="b"/>
            <a:pathLst>
              <a:path w="439900" h="439900">
                <a:moveTo>
                  <a:pt x="0" y="0"/>
                </a:moveTo>
                <a:lnTo>
                  <a:pt x="439900" y="0"/>
                </a:lnTo>
                <a:lnTo>
                  <a:pt x="439900" y="439900"/>
                </a:lnTo>
                <a:lnTo>
                  <a:pt x="0" y="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653038" y="1844536"/>
            <a:ext cx="439900" cy="439900"/>
          </a:xfrm>
          <a:custGeom>
            <a:avLst/>
            <a:gdLst/>
            <a:ahLst/>
            <a:cxnLst/>
            <a:rect l="l" t="t" r="r" b="b"/>
            <a:pathLst>
              <a:path w="439900" h="439900">
                <a:moveTo>
                  <a:pt x="0" y="0"/>
                </a:moveTo>
                <a:lnTo>
                  <a:pt x="439900" y="0"/>
                </a:lnTo>
                <a:lnTo>
                  <a:pt x="439900" y="439900"/>
                </a:lnTo>
                <a:lnTo>
                  <a:pt x="0" y="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505688" y="1953249"/>
            <a:ext cx="10498749" cy="8113526"/>
            <a:chOff x="0" y="0"/>
            <a:chExt cx="5054576" cy="30372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54576" cy="3037288"/>
            </a:xfrm>
            <a:custGeom>
              <a:avLst/>
              <a:gdLst/>
              <a:ahLst/>
              <a:cxnLst/>
              <a:rect l="l" t="t" r="r" b="b"/>
              <a:pathLst>
                <a:path w="5054576" h="3037288">
                  <a:moveTo>
                    <a:pt x="4930116" y="3037288"/>
                  </a:moveTo>
                  <a:lnTo>
                    <a:pt x="124460" y="3037288"/>
                  </a:lnTo>
                  <a:cubicBezTo>
                    <a:pt x="55880" y="3037288"/>
                    <a:pt x="0" y="2981408"/>
                    <a:pt x="0" y="29128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30116" y="0"/>
                  </a:lnTo>
                  <a:cubicBezTo>
                    <a:pt x="4998696" y="0"/>
                    <a:pt x="5054576" y="55880"/>
                    <a:pt x="5054576" y="124460"/>
                  </a:cubicBezTo>
                  <a:lnTo>
                    <a:pt x="5054576" y="2912828"/>
                  </a:lnTo>
                  <a:cubicBezTo>
                    <a:pt x="5054576" y="2981408"/>
                    <a:pt x="4998696" y="3037288"/>
                    <a:pt x="4930116" y="303728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992830" y="8247500"/>
            <a:ext cx="439900" cy="439900"/>
          </a:xfrm>
          <a:custGeom>
            <a:avLst/>
            <a:gdLst/>
            <a:ahLst/>
            <a:cxnLst/>
            <a:rect l="l" t="t" r="r" b="b"/>
            <a:pathLst>
              <a:path w="439900" h="439900">
                <a:moveTo>
                  <a:pt x="0" y="0"/>
                </a:moveTo>
                <a:lnTo>
                  <a:pt x="439899" y="0"/>
                </a:lnTo>
                <a:lnTo>
                  <a:pt x="439899" y="439900"/>
                </a:lnTo>
                <a:lnTo>
                  <a:pt x="0" y="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B1D659C2-D856-96F2-27EF-3F75BF0F5647}"/>
              </a:ext>
            </a:extLst>
          </p:cNvPr>
          <p:cNvSpPr txBox="1"/>
          <p:nvPr/>
        </p:nvSpPr>
        <p:spPr>
          <a:xfrm>
            <a:off x="3496692" y="2071550"/>
            <a:ext cx="10507873" cy="7956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300" b="1" u="sng">
                <a:latin typeface="Georgia Pro"/>
              </a:rPr>
              <a:t>Common Student Issues:</a:t>
            </a:r>
            <a:endParaRPr lang="en-US">
              <a:ea typeface="Calibri"/>
              <a:cs typeface="Calibri"/>
            </a:endParaRP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Increased Anxiety About Spring Semester Begins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Students w/ Poor Fall Semester Performance Have Increased Pressures to Improve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Increased Feelings of Homesickness for Some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Seasonal Depression/Illness From Cold Weather</a:t>
            </a:r>
          </a:p>
          <a:p>
            <a:pPr algn="ctr">
              <a:spcAft>
                <a:spcPts val="6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Difficulty Getting Back into the Academic Mindset</a:t>
            </a:r>
          </a:p>
          <a:p>
            <a:pPr algn="ctr">
              <a:spcAft>
                <a:spcPts val="600"/>
              </a:spcAft>
            </a:pPr>
            <a:r>
              <a:rPr lang="en-US" sz="3300" b="1" u="sng">
                <a:latin typeface="Georgia Pro"/>
              </a:rPr>
              <a:t>Common Events/Experiences: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First Day of Classes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Winter Welcome Day Student Life Event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Martin Luther King Jr. Day (No Classes)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MLK Jr. Service Day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300">
                <a:latin typeface="Georgia Pro"/>
                <a:ea typeface="+mn-lt"/>
                <a:cs typeface="+mn-lt"/>
              </a:rPr>
              <a:t>Last Day to Withdrawal From University for Full Refund (Jan. 27)</a:t>
            </a:r>
            <a:endParaRPr lang="en-US" sz="3300">
              <a:latin typeface="Georgia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1632" y="568568"/>
            <a:ext cx="15720968" cy="109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4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February</a:t>
            </a:r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3102061" y="2625023"/>
            <a:ext cx="10228367" cy="5095587"/>
          </a:xfrm>
          <a:custGeom>
            <a:avLst/>
            <a:gdLst/>
            <a:ahLst/>
            <a:cxnLst/>
            <a:rect l="l" t="t" r="r" b="b"/>
            <a:pathLst>
              <a:path w="10228367" h="5095587">
                <a:moveTo>
                  <a:pt x="0" y="0"/>
                </a:moveTo>
                <a:lnTo>
                  <a:pt x="10228368" y="0"/>
                </a:lnTo>
                <a:lnTo>
                  <a:pt x="10228368" y="5095587"/>
                </a:lnTo>
                <a:lnTo>
                  <a:pt x="0" y="5095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 flipV="1">
            <a:off x="-5042429" y="2625023"/>
            <a:ext cx="10228367" cy="5095587"/>
          </a:xfrm>
          <a:custGeom>
            <a:avLst/>
            <a:gdLst/>
            <a:ahLst/>
            <a:cxnLst/>
            <a:rect l="l" t="t" r="r" b="b"/>
            <a:pathLst>
              <a:path w="10228367" h="5095587">
                <a:moveTo>
                  <a:pt x="0" y="5095587"/>
                </a:moveTo>
                <a:lnTo>
                  <a:pt x="10228368" y="5095587"/>
                </a:lnTo>
                <a:lnTo>
                  <a:pt x="10228368" y="0"/>
                </a:lnTo>
                <a:lnTo>
                  <a:pt x="0" y="0"/>
                </a:lnTo>
                <a:lnTo>
                  <a:pt x="0" y="509558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45555" y="8842144"/>
            <a:ext cx="920581" cy="920581"/>
          </a:xfrm>
          <a:custGeom>
            <a:avLst/>
            <a:gdLst/>
            <a:ahLst/>
            <a:cxnLst/>
            <a:rect l="l" t="t" r="r" b="b"/>
            <a:pathLst>
              <a:path w="920581" h="920581">
                <a:moveTo>
                  <a:pt x="0" y="0"/>
                </a:moveTo>
                <a:lnTo>
                  <a:pt x="920581" y="0"/>
                </a:lnTo>
                <a:lnTo>
                  <a:pt x="920581" y="920581"/>
                </a:lnTo>
                <a:lnTo>
                  <a:pt x="0" y="92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468045" y="58633"/>
            <a:ext cx="1072878" cy="1072878"/>
          </a:xfrm>
          <a:custGeom>
            <a:avLst/>
            <a:gdLst/>
            <a:ahLst/>
            <a:cxnLst/>
            <a:rect l="l" t="t" r="r" b="b"/>
            <a:pathLst>
              <a:path w="1072878" h="1072878">
                <a:moveTo>
                  <a:pt x="0" y="0"/>
                </a:moveTo>
                <a:lnTo>
                  <a:pt x="1072878" y="0"/>
                </a:lnTo>
                <a:lnTo>
                  <a:pt x="1072878" y="1072878"/>
                </a:lnTo>
                <a:lnTo>
                  <a:pt x="0" y="1072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929940" y="3917568"/>
            <a:ext cx="384142" cy="384142"/>
          </a:xfrm>
          <a:custGeom>
            <a:avLst/>
            <a:gdLst/>
            <a:ahLst/>
            <a:cxnLst/>
            <a:rect l="l" t="t" r="r" b="b"/>
            <a:pathLst>
              <a:path w="384142" h="384142">
                <a:moveTo>
                  <a:pt x="0" y="0"/>
                </a:moveTo>
                <a:lnTo>
                  <a:pt x="384141" y="0"/>
                </a:lnTo>
                <a:lnTo>
                  <a:pt x="384141" y="384142"/>
                </a:lnTo>
                <a:lnTo>
                  <a:pt x="0" y="384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718360" y="8521432"/>
            <a:ext cx="781087" cy="781087"/>
          </a:xfrm>
          <a:custGeom>
            <a:avLst/>
            <a:gdLst/>
            <a:ahLst/>
            <a:cxnLst/>
            <a:rect l="l" t="t" r="r" b="b"/>
            <a:pathLst>
              <a:path w="781087" h="781087">
                <a:moveTo>
                  <a:pt x="0" y="0"/>
                </a:moveTo>
                <a:lnTo>
                  <a:pt x="781086" y="0"/>
                </a:lnTo>
                <a:lnTo>
                  <a:pt x="781086" y="781087"/>
                </a:lnTo>
                <a:lnTo>
                  <a:pt x="0" y="7810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368E98DF-16AD-5FE1-FB1B-35A6199AC9F1}"/>
              </a:ext>
            </a:extLst>
          </p:cNvPr>
          <p:cNvSpPr/>
          <p:nvPr/>
        </p:nvSpPr>
        <p:spPr>
          <a:xfrm>
            <a:off x="3904219" y="1667494"/>
            <a:ext cx="10483905" cy="8469785"/>
          </a:xfrm>
          <a:custGeom>
            <a:avLst/>
            <a:gdLst/>
            <a:ahLst/>
            <a:cxnLst/>
            <a:rect l="l" t="t" r="r" b="b"/>
            <a:pathLst>
              <a:path w="5054576" h="3037288">
                <a:moveTo>
                  <a:pt x="4930116" y="3037288"/>
                </a:moveTo>
                <a:lnTo>
                  <a:pt x="124460" y="3037288"/>
                </a:lnTo>
                <a:cubicBezTo>
                  <a:pt x="55880" y="3037288"/>
                  <a:pt x="0" y="2981408"/>
                  <a:pt x="0" y="291282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30116" y="0"/>
                </a:lnTo>
                <a:cubicBezTo>
                  <a:pt x="4998696" y="0"/>
                  <a:pt x="5054576" y="55880"/>
                  <a:pt x="5054576" y="124460"/>
                </a:cubicBezTo>
                <a:lnTo>
                  <a:pt x="5054576" y="2912828"/>
                </a:lnTo>
                <a:cubicBezTo>
                  <a:pt x="5054576" y="2981408"/>
                  <a:pt x="4998696" y="3037288"/>
                  <a:pt x="4930116" y="3037288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5DFED42-F523-BE46-B8C4-393B93EE8D38}"/>
              </a:ext>
            </a:extLst>
          </p:cNvPr>
          <p:cNvSpPr txBox="1"/>
          <p:nvPr/>
        </p:nvSpPr>
        <p:spPr>
          <a:xfrm>
            <a:off x="3897486" y="1670758"/>
            <a:ext cx="10359431" cy="8488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>
                <a:latin typeface="Georgia Pro"/>
              </a:rPr>
              <a:t>Common Student Issues:</a:t>
            </a:r>
            <a:endParaRPr lang="en-US"/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Pressure to Improve GPA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Lower Energy Levels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May Think About Changing Majors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Fall Housing Planning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Seasonal Depression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Relationship Anxiety Increases</a:t>
            </a:r>
          </a:p>
          <a:p>
            <a:pPr algn="ctr">
              <a:spcAft>
                <a:spcPts val="600"/>
              </a:spcAft>
            </a:pPr>
            <a:r>
              <a:rPr lang="en-US" sz="3200" b="1" u="sng">
                <a:latin typeface="Georgia Pro"/>
              </a:rPr>
              <a:t>Common Events/Experiences: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Valentine's Day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Lincoln's Birthday Observed (No Classes)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Recruitment Open Houses or </a:t>
            </a:r>
            <a:r>
              <a:rPr lang="en-US" sz="3200" err="1">
                <a:latin typeface="Georgia Pro"/>
              </a:rPr>
              <a:t>Informationals</a:t>
            </a:r>
            <a:r>
              <a:rPr lang="en-US" sz="3200">
                <a:latin typeface="Georgia Pro"/>
              </a:rPr>
              <a:t> for Greek Organizations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Finish Applying for Scholarships with March Deadlines</a:t>
            </a:r>
          </a:p>
          <a:p>
            <a:pPr marL="457200" algn="ctr">
              <a:spcAft>
                <a:spcPts val="6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Last Day to Withdrawal for 50% Refund (Feb. 10)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61882" y="48898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310665" y="48898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501690" y="1246413"/>
            <a:ext cx="920581" cy="920581"/>
          </a:xfrm>
          <a:custGeom>
            <a:avLst/>
            <a:gdLst/>
            <a:ahLst/>
            <a:cxnLst/>
            <a:rect l="l" t="t" r="r" b="b"/>
            <a:pathLst>
              <a:path w="920581" h="920581">
                <a:moveTo>
                  <a:pt x="0" y="0"/>
                </a:moveTo>
                <a:lnTo>
                  <a:pt x="920581" y="0"/>
                </a:lnTo>
                <a:lnTo>
                  <a:pt x="920581" y="920581"/>
                </a:lnTo>
                <a:lnTo>
                  <a:pt x="0" y="92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58286" y="8388012"/>
            <a:ext cx="1072878" cy="1072878"/>
          </a:xfrm>
          <a:custGeom>
            <a:avLst/>
            <a:gdLst/>
            <a:ahLst/>
            <a:cxnLst/>
            <a:rect l="l" t="t" r="r" b="b"/>
            <a:pathLst>
              <a:path w="1072878" h="1072878">
                <a:moveTo>
                  <a:pt x="0" y="0"/>
                </a:moveTo>
                <a:lnTo>
                  <a:pt x="1072879" y="0"/>
                </a:lnTo>
                <a:lnTo>
                  <a:pt x="1072879" y="1072878"/>
                </a:lnTo>
                <a:lnTo>
                  <a:pt x="0" y="1072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939662" y="643246"/>
            <a:ext cx="10746023" cy="114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March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F3A577F-436C-C103-2296-14D26EDD5636}"/>
              </a:ext>
            </a:extLst>
          </p:cNvPr>
          <p:cNvSpPr/>
          <p:nvPr/>
        </p:nvSpPr>
        <p:spPr>
          <a:xfrm>
            <a:off x="4067505" y="1741715"/>
            <a:ext cx="10498749" cy="8276811"/>
          </a:xfrm>
          <a:custGeom>
            <a:avLst/>
            <a:gdLst/>
            <a:ahLst/>
            <a:cxnLst/>
            <a:rect l="l" t="t" r="r" b="b"/>
            <a:pathLst>
              <a:path w="5054576" h="3037288">
                <a:moveTo>
                  <a:pt x="4930116" y="3037288"/>
                </a:moveTo>
                <a:lnTo>
                  <a:pt x="124460" y="3037288"/>
                </a:lnTo>
                <a:cubicBezTo>
                  <a:pt x="55880" y="3037288"/>
                  <a:pt x="0" y="2981408"/>
                  <a:pt x="0" y="291282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30116" y="0"/>
                </a:lnTo>
                <a:cubicBezTo>
                  <a:pt x="4998696" y="0"/>
                  <a:pt x="5054576" y="55880"/>
                  <a:pt x="5054576" y="124460"/>
                </a:cubicBezTo>
                <a:lnTo>
                  <a:pt x="5054576" y="2912828"/>
                </a:lnTo>
                <a:cubicBezTo>
                  <a:pt x="5054576" y="2981408"/>
                  <a:pt x="4998696" y="3037288"/>
                  <a:pt x="4930116" y="3037288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4B08A83-6ADA-8DFB-9C4C-6AB156E8313C}"/>
              </a:ext>
            </a:extLst>
          </p:cNvPr>
          <p:cNvSpPr txBox="1"/>
          <p:nvPr/>
        </p:nvSpPr>
        <p:spPr>
          <a:xfrm>
            <a:off x="4060770" y="1804355"/>
            <a:ext cx="10507874" cy="8288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3300" b="1" u="sng">
                <a:latin typeface="Georgia Pro"/>
              </a:rPr>
              <a:t>Common Student Issues: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Struggles to Cope w/ Academic Pressures 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Increased Anxiety/Suicidal Thoughts w/ Midterms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Increased Use of Alcohol and Drugs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Roommate/Friendship Conflicts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Pressure to Make Plans for Spring Break/Negative Thoughts About Missing Out</a:t>
            </a:r>
          </a:p>
          <a:p>
            <a:pPr algn="ctr">
              <a:lnSpc>
                <a:spcPts val="4995"/>
              </a:lnSpc>
            </a:pPr>
            <a:r>
              <a:rPr lang="en-US" sz="3300" b="1" u="sng">
                <a:latin typeface="Georgia Pro"/>
              </a:rPr>
              <a:t>Common Events/Experiences: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Midterms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Meet w/ Academic Advisor for Fall Classes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Spring Break (Plans or No Plans)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Officer Elections for Many RSOs/Greek Orgs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  <a:ea typeface="+mn-lt"/>
                <a:cs typeface="+mn-lt"/>
              </a:rPr>
              <a:t>Rising Cases of Academic Dishonesty</a:t>
            </a:r>
            <a:endParaRPr lang="en-US" sz="3300">
              <a:latin typeface="Georgia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504106">
            <a:off x="12311900" y="-3131793"/>
            <a:ext cx="11784566" cy="5870857"/>
          </a:xfrm>
          <a:custGeom>
            <a:avLst/>
            <a:gdLst/>
            <a:ahLst/>
            <a:cxnLst/>
            <a:rect l="l" t="t" r="r" b="b"/>
            <a:pathLst>
              <a:path w="11784566" h="5870857">
                <a:moveTo>
                  <a:pt x="0" y="0"/>
                </a:moveTo>
                <a:lnTo>
                  <a:pt x="11784566" y="0"/>
                </a:lnTo>
                <a:lnTo>
                  <a:pt x="11784566" y="5870857"/>
                </a:lnTo>
                <a:lnTo>
                  <a:pt x="0" y="5870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970678">
            <a:off x="-6194391" y="7114536"/>
            <a:ext cx="11784566" cy="5870857"/>
          </a:xfrm>
          <a:custGeom>
            <a:avLst/>
            <a:gdLst/>
            <a:ahLst/>
            <a:cxnLst/>
            <a:rect l="l" t="t" r="r" b="b"/>
            <a:pathLst>
              <a:path w="11784566" h="5870857">
                <a:moveTo>
                  <a:pt x="0" y="0"/>
                </a:moveTo>
                <a:lnTo>
                  <a:pt x="11784566" y="0"/>
                </a:lnTo>
                <a:lnTo>
                  <a:pt x="11784566" y="5870856"/>
                </a:lnTo>
                <a:lnTo>
                  <a:pt x="0" y="5870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725338" y="142336"/>
            <a:ext cx="8849438" cy="1341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April</a:t>
            </a:r>
          </a:p>
        </p:txBody>
      </p:sp>
      <p:sp>
        <p:nvSpPr>
          <p:cNvPr id="5" name="Freeform 5"/>
          <p:cNvSpPr/>
          <p:nvPr/>
        </p:nvSpPr>
        <p:spPr>
          <a:xfrm>
            <a:off x="2046093" y="541688"/>
            <a:ext cx="920581" cy="920581"/>
          </a:xfrm>
          <a:custGeom>
            <a:avLst/>
            <a:gdLst/>
            <a:ahLst/>
            <a:cxnLst/>
            <a:rect l="l" t="t" r="r" b="b"/>
            <a:pathLst>
              <a:path w="920581" h="920581">
                <a:moveTo>
                  <a:pt x="0" y="0"/>
                </a:moveTo>
                <a:lnTo>
                  <a:pt x="920580" y="0"/>
                </a:lnTo>
                <a:lnTo>
                  <a:pt x="920580" y="920581"/>
                </a:lnTo>
                <a:lnTo>
                  <a:pt x="0" y="9205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95943" y="6437849"/>
            <a:ext cx="1072878" cy="1072878"/>
          </a:xfrm>
          <a:custGeom>
            <a:avLst/>
            <a:gdLst/>
            <a:ahLst/>
            <a:cxnLst/>
            <a:rect l="l" t="t" r="r" b="b"/>
            <a:pathLst>
              <a:path w="1072878" h="1072878">
                <a:moveTo>
                  <a:pt x="0" y="0"/>
                </a:moveTo>
                <a:lnTo>
                  <a:pt x="1072879" y="0"/>
                </a:lnTo>
                <a:lnTo>
                  <a:pt x="1072879" y="1072878"/>
                </a:lnTo>
                <a:lnTo>
                  <a:pt x="0" y="1072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A0FBB2E1-0F48-3D27-D6C3-4B562D008A26}"/>
              </a:ext>
            </a:extLst>
          </p:cNvPr>
          <p:cNvSpPr/>
          <p:nvPr/>
        </p:nvSpPr>
        <p:spPr>
          <a:xfrm>
            <a:off x="3473739" y="1622960"/>
            <a:ext cx="11344864" cy="8425254"/>
          </a:xfrm>
          <a:custGeom>
            <a:avLst/>
            <a:gdLst/>
            <a:ahLst/>
            <a:cxnLst/>
            <a:rect l="l" t="t" r="r" b="b"/>
            <a:pathLst>
              <a:path w="5054576" h="3037288">
                <a:moveTo>
                  <a:pt x="4930116" y="3037288"/>
                </a:moveTo>
                <a:lnTo>
                  <a:pt x="124460" y="3037288"/>
                </a:lnTo>
                <a:cubicBezTo>
                  <a:pt x="55880" y="3037288"/>
                  <a:pt x="0" y="2981408"/>
                  <a:pt x="0" y="291282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30116" y="0"/>
                </a:lnTo>
                <a:cubicBezTo>
                  <a:pt x="4998696" y="0"/>
                  <a:pt x="5054576" y="55880"/>
                  <a:pt x="5054576" y="124460"/>
                </a:cubicBezTo>
                <a:lnTo>
                  <a:pt x="5054576" y="2912828"/>
                </a:lnTo>
                <a:cubicBezTo>
                  <a:pt x="5054576" y="2981408"/>
                  <a:pt x="4998696" y="3037288"/>
                  <a:pt x="4930116" y="3037288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BE4A97B4-C718-2363-49B9-138B748A6011}"/>
              </a:ext>
            </a:extLst>
          </p:cNvPr>
          <p:cNvSpPr txBox="1"/>
          <p:nvPr/>
        </p:nvSpPr>
        <p:spPr>
          <a:xfrm>
            <a:off x="3570914" y="1744979"/>
            <a:ext cx="11175861" cy="8299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100" b="1" u="sng">
                <a:latin typeface="Georgia Pro"/>
              </a:rPr>
              <a:t>Common Student Issues:</a:t>
            </a:r>
            <a:endParaRPr lang="en-US">
              <a:ea typeface="Calibri"/>
              <a:cs typeface="Calibri"/>
            </a:endParaRPr>
          </a:p>
          <a:p>
            <a:pPr marL="457200" algn="ctr">
              <a:spcAft>
                <a:spcPts val="400"/>
              </a:spcAft>
              <a:buFont typeface="Arial,Sans-Serif"/>
              <a:buChar char="•"/>
            </a:pPr>
            <a:r>
              <a:rPr lang="en-US" sz="3100">
                <a:latin typeface="Georgia Pro"/>
                <a:cs typeface="Arial"/>
              </a:rPr>
              <a:t>Struggles to Cope w/ Academic &amp; Social Pressures</a:t>
            </a:r>
          </a:p>
          <a:p>
            <a:pPr marL="457200" algn="ctr">
              <a:spcAft>
                <a:spcPts val="400"/>
              </a:spcAft>
              <a:buFont typeface="Arial,Sans-Serif"/>
              <a:buChar char="•"/>
            </a:pPr>
            <a:r>
              <a:rPr lang="en-US" sz="3100">
                <a:latin typeface="Georgia Pro"/>
                <a:cs typeface="Arial"/>
              </a:rPr>
              <a:t>"Pre-Finals" Stress Emerges</a:t>
            </a:r>
          </a:p>
          <a:p>
            <a:pPr marL="457200" algn="ctr">
              <a:spcAft>
                <a:spcPts val="400"/>
              </a:spcAft>
              <a:buFont typeface="Arial,Sans-Serif"/>
              <a:buChar char="•"/>
            </a:pPr>
            <a:r>
              <a:rPr lang="en-US" sz="3100">
                <a:latin typeface="Georgia Pro"/>
                <a:cs typeface="Arial"/>
              </a:rPr>
              <a:t>Increase in Anxiety &amp; Depression</a:t>
            </a:r>
          </a:p>
          <a:p>
            <a:pPr marL="457200" algn="ctr">
              <a:spcAft>
                <a:spcPts val="400"/>
              </a:spcAft>
              <a:buFont typeface="Arial,Sans-Serif"/>
              <a:buChar char="•"/>
            </a:pPr>
            <a:r>
              <a:rPr lang="en-US" sz="3100">
                <a:latin typeface="Georgia Pro"/>
                <a:cs typeface="Arial"/>
              </a:rPr>
              <a:t>Roommate or Floor Tensions</a:t>
            </a:r>
          </a:p>
          <a:p>
            <a:pPr marL="457200" algn="ctr">
              <a:spcAft>
                <a:spcPts val="400"/>
              </a:spcAft>
              <a:buFont typeface="Arial,Sans-Serif"/>
              <a:buChar char="•"/>
            </a:pPr>
            <a:r>
              <a:rPr lang="en-US" sz="3100">
                <a:latin typeface="Georgia Pro"/>
                <a:cs typeface="Arial"/>
              </a:rPr>
              <a:t>Time Management (Extremely Busy Month for Everyone)</a:t>
            </a:r>
            <a:endParaRPr lang="en-US" sz="3100">
              <a:latin typeface="Arial"/>
              <a:cs typeface="Arial"/>
            </a:endParaRPr>
          </a:p>
          <a:p>
            <a:pPr marL="457200" algn="ctr">
              <a:spcAft>
                <a:spcPts val="400"/>
              </a:spcAft>
              <a:buFont typeface="Arial,Sans-Serif"/>
              <a:buChar char="•"/>
            </a:pPr>
            <a:r>
              <a:rPr lang="en-US" sz="3100">
                <a:latin typeface="Georgia Pro"/>
                <a:ea typeface="+mn-lt"/>
                <a:cs typeface="Arial"/>
              </a:rPr>
              <a:t>Financial Stress (Bills Need to be Paid In Order to Register for Classes or to See Final Grades, Holds Placed April 1)</a:t>
            </a:r>
            <a:endParaRPr lang="en-US" sz="3100">
              <a:latin typeface="Georgia Pro"/>
              <a:cs typeface="Arial"/>
            </a:endParaRPr>
          </a:p>
          <a:p>
            <a:pPr algn="ctr">
              <a:spcAft>
                <a:spcPts val="400"/>
              </a:spcAft>
            </a:pPr>
            <a:r>
              <a:rPr lang="en-US" sz="3100" b="1" u="sng">
                <a:latin typeface="Georgia Pro"/>
              </a:rPr>
              <a:t>Common Events/Experiences: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100">
                <a:latin typeface="Georgia Pro"/>
              </a:rPr>
              <a:t>Spring Carnival Events/Spring Concert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100">
                <a:latin typeface="Georgia Pro"/>
              </a:rPr>
              <a:t>Greek Week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100">
                <a:latin typeface="Georgia Pro"/>
              </a:rPr>
              <a:t>Student Appreciation Week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100">
                <a:latin typeface="Georgia Pro"/>
              </a:rPr>
              <a:t>RSO/Greek Awards Night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100">
                <a:latin typeface="Georgia Pro"/>
              </a:rPr>
              <a:t>Many Greek Org Initiations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100">
                <a:latin typeface="Georgia Pro"/>
              </a:rPr>
              <a:t>Academic Dishonesty Cases Increase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06814" y="6251486"/>
            <a:ext cx="6013628" cy="6013628"/>
          </a:xfrm>
          <a:custGeom>
            <a:avLst/>
            <a:gdLst/>
            <a:ahLst/>
            <a:cxnLst/>
            <a:rect l="l" t="t" r="r" b="b"/>
            <a:pathLst>
              <a:path w="6013628" h="6013628">
                <a:moveTo>
                  <a:pt x="0" y="0"/>
                </a:moveTo>
                <a:lnTo>
                  <a:pt x="6013628" y="0"/>
                </a:lnTo>
                <a:lnTo>
                  <a:pt x="6013628" y="6013628"/>
                </a:lnTo>
                <a:lnTo>
                  <a:pt x="0" y="6013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023336" y="-2619257"/>
            <a:ext cx="8588704" cy="8588704"/>
          </a:xfrm>
          <a:custGeom>
            <a:avLst/>
            <a:gdLst/>
            <a:ahLst/>
            <a:cxnLst/>
            <a:rect l="l" t="t" r="r" b="b"/>
            <a:pathLst>
              <a:path w="8588704" h="8588704">
                <a:moveTo>
                  <a:pt x="0" y="0"/>
                </a:moveTo>
                <a:lnTo>
                  <a:pt x="8588704" y="0"/>
                </a:lnTo>
                <a:lnTo>
                  <a:pt x="8588704" y="8588704"/>
                </a:lnTo>
                <a:lnTo>
                  <a:pt x="0" y="8588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413405" y="635038"/>
            <a:ext cx="11461190" cy="1078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May</a:t>
            </a:r>
            <a:endParaRPr lang="en-US" sz="9600">
              <a:latin typeface="Elephant Pro"/>
              <a:ea typeface="Calibri"/>
              <a:cs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872988" y="220104"/>
            <a:ext cx="1251211" cy="1251211"/>
          </a:xfrm>
          <a:custGeom>
            <a:avLst/>
            <a:gdLst/>
            <a:ahLst/>
            <a:cxnLst/>
            <a:rect l="l" t="t" r="r" b="b"/>
            <a:pathLst>
              <a:path w="1251211" h="1251211">
                <a:moveTo>
                  <a:pt x="0" y="0"/>
                </a:moveTo>
                <a:lnTo>
                  <a:pt x="1251211" y="0"/>
                </a:lnTo>
                <a:lnTo>
                  <a:pt x="1251211" y="1251211"/>
                </a:lnTo>
                <a:lnTo>
                  <a:pt x="0" y="1251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51355" y="6669705"/>
            <a:ext cx="554689" cy="554689"/>
          </a:xfrm>
          <a:custGeom>
            <a:avLst/>
            <a:gdLst/>
            <a:ahLst/>
            <a:cxnLst/>
            <a:rect l="l" t="t" r="r" b="b"/>
            <a:pathLst>
              <a:path w="554689" h="554689">
                <a:moveTo>
                  <a:pt x="0" y="0"/>
                </a:moveTo>
                <a:lnTo>
                  <a:pt x="554690" y="0"/>
                </a:lnTo>
                <a:lnTo>
                  <a:pt x="554690" y="554689"/>
                </a:lnTo>
                <a:lnTo>
                  <a:pt x="0" y="5546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594939" y="405810"/>
            <a:ext cx="439900" cy="439900"/>
          </a:xfrm>
          <a:custGeom>
            <a:avLst/>
            <a:gdLst/>
            <a:ahLst/>
            <a:cxnLst/>
            <a:rect l="l" t="t" r="r" b="b"/>
            <a:pathLst>
              <a:path w="439900" h="439900">
                <a:moveTo>
                  <a:pt x="0" y="0"/>
                </a:moveTo>
                <a:lnTo>
                  <a:pt x="439900" y="0"/>
                </a:lnTo>
                <a:lnTo>
                  <a:pt x="439900" y="439900"/>
                </a:lnTo>
                <a:lnTo>
                  <a:pt x="0" y="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653038" y="1844536"/>
            <a:ext cx="439900" cy="439900"/>
          </a:xfrm>
          <a:custGeom>
            <a:avLst/>
            <a:gdLst/>
            <a:ahLst/>
            <a:cxnLst/>
            <a:rect l="l" t="t" r="r" b="b"/>
            <a:pathLst>
              <a:path w="439900" h="439900">
                <a:moveTo>
                  <a:pt x="0" y="0"/>
                </a:moveTo>
                <a:lnTo>
                  <a:pt x="439900" y="0"/>
                </a:lnTo>
                <a:lnTo>
                  <a:pt x="439900" y="439900"/>
                </a:lnTo>
                <a:lnTo>
                  <a:pt x="0" y="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490844" y="1775120"/>
            <a:ext cx="10513593" cy="8291655"/>
            <a:chOff x="0" y="0"/>
            <a:chExt cx="5054576" cy="30372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54576" cy="3037288"/>
            </a:xfrm>
            <a:custGeom>
              <a:avLst/>
              <a:gdLst/>
              <a:ahLst/>
              <a:cxnLst/>
              <a:rect l="l" t="t" r="r" b="b"/>
              <a:pathLst>
                <a:path w="5054576" h="3037288">
                  <a:moveTo>
                    <a:pt x="4930116" y="3037288"/>
                  </a:moveTo>
                  <a:lnTo>
                    <a:pt x="124460" y="3037288"/>
                  </a:lnTo>
                  <a:cubicBezTo>
                    <a:pt x="55880" y="3037288"/>
                    <a:pt x="0" y="2981408"/>
                    <a:pt x="0" y="29128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30116" y="0"/>
                  </a:lnTo>
                  <a:cubicBezTo>
                    <a:pt x="4998696" y="0"/>
                    <a:pt x="5054576" y="55880"/>
                    <a:pt x="5054576" y="124460"/>
                  </a:cubicBezTo>
                  <a:lnTo>
                    <a:pt x="5054576" y="2912828"/>
                  </a:lnTo>
                  <a:cubicBezTo>
                    <a:pt x="5054576" y="2981408"/>
                    <a:pt x="4998696" y="3037288"/>
                    <a:pt x="4930116" y="303728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992830" y="8247500"/>
            <a:ext cx="439900" cy="439900"/>
          </a:xfrm>
          <a:custGeom>
            <a:avLst/>
            <a:gdLst/>
            <a:ahLst/>
            <a:cxnLst/>
            <a:rect l="l" t="t" r="r" b="b"/>
            <a:pathLst>
              <a:path w="439900" h="439900">
                <a:moveTo>
                  <a:pt x="0" y="0"/>
                </a:moveTo>
                <a:lnTo>
                  <a:pt x="439899" y="0"/>
                </a:lnTo>
                <a:lnTo>
                  <a:pt x="439899" y="439900"/>
                </a:lnTo>
                <a:lnTo>
                  <a:pt x="0" y="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B1D659C2-D856-96F2-27EF-3F75BF0F5647}"/>
              </a:ext>
            </a:extLst>
          </p:cNvPr>
          <p:cNvSpPr txBox="1"/>
          <p:nvPr/>
        </p:nvSpPr>
        <p:spPr>
          <a:xfrm>
            <a:off x="3585759" y="1848887"/>
            <a:ext cx="10329743" cy="8214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3300" b="1" u="sng">
                <a:latin typeface="Georgia Pro"/>
              </a:rPr>
              <a:t>Common Student Issues: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Increased Anxiety, Stress, Fear, &amp; Self-Doubt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Increased Thoughts of Depression/Suicidal Ideation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Academic Pressures Increase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Relationship Anxiety Over Summer Break Distance 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Sadness Towards Missing the Friends &amp; Relationships They Have Built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Struggles w/ Going Home After Experiencing Independence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Increased Stress Due to Packing for Move Out</a:t>
            </a:r>
          </a:p>
          <a:p>
            <a:pPr algn="ctr">
              <a:lnSpc>
                <a:spcPts val="4995"/>
              </a:lnSpc>
            </a:pPr>
            <a:r>
              <a:rPr lang="en-US" sz="3300" b="1" u="sng">
                <a:latin typeface="Georgia Pro"/>
              </a:rPr>
              <a:t>Common Events/Experiences: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Finals Week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Move Out &amp; Floor Closure</a:t>
            </a:r>
          </a:p>
        </p:txBody>
      </p:sp>
    </p:spTree>
    <p:extLst>
      <p:ext uri="{BB962C8B-B14F-4D97-AF65-F5344CB8AC3E}">
        <p14:creationId xmlns:p14="http://schemas.microsoft.com/office/powerpoint/2010/main" val="3518385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94255" y="598256"/>
            <a:ext cx="6695721" cy="1101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54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Resources</a:t>
            </a:r>
          </a:p>
        </p:txBody>
      </p:sp>
      <p:sp>
        <p:nvSpPr>
          <p:cNvPr id="10" name="Freeform 10"/>
          <p:cNvSpPr/>
          <p:nvPr/>
        </p:nvSpPr>
        <p:spPr>
          <a:xfrm rot="-5400000">
            <a:off x="13102061" y="2625023"/>
            <a:ext cx="10228367" cy="5095587"/>
          </a:xfrm>
          <a:custGeom>
            <a:avLst/>
            <a:gdLst/>
            <a:ahLst/>
            <a:cxnLst/>
            <a:rect l="l" t="t" r="r" b="b"/>
            <a:pathLst>
              <a:path w="10228367" h="5095587">
                <a:moveTo>
                  <a:pt x="0" y="0"/>
                </a:moveTo>
                <a:lnTo>
                  <a:pt x="10228368" y="0"/>
                </a:lnTo>
                <a:lnTo>
                  <a:pt x="10228368" y="5095587"/>
                </a:lnTo>
                <a:lnTo>
                  <a:pt x="0" y="5095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 flipV="1">
            <a:off x="-5042429" y="2625023"/>
            <a:ext cx="10228367" cy="5095587"/>
          </a:xfrm>
          <a:custGeom>
            <a:avLst/>
            <a:gdLst/>
            <a:ahLst/>
            <a:cxnLst/>
            <a:rect l="l" t="t" r="r" b="b"/>
            <a:pathLst>
              <a:path w="10228367" h="5095587">
                <a:moveTo>
                  <a:pt x="0" y="5095587"/>
                </a:moveTo>
                <a:lnTo>
                  <a:pt x="10228368" y="5095587"/>
                </a:lnTo>
                <a:lnTo>
                  <a:pt x="10228368" y="0"/>
                </a:lnTo>
                <a:lnTo>
                  <a:pt x="0" y="0"/>
                </a:lnTo>
                <a:lnTo>
                  <a:pt x="0" y="509558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45555" y="8842144"/>
            <a:ext cx="920581" cy="920581"/>
          </a:xfrm>
          <a:custGeom>
            <a:avLst/>
            <a:gdLst/>
            <a:ahLst/>
            <a:cxnLst/>
            <a:rect l="l" t="t" r="r" b="b"/>
            <a:pathLst>
              <a:path w="920581" h="920581">
                <a:moveTo>
                  <a:pt x="0" y="0"/>
                </a:moveTo>
                <a:lnTo>
                  <a:pt x="920581" y="0"/>
                </a:lnTo>
                <a:lnTo>
                  <a:pt x="920581" y="920581"/>
                </a:lnTo>
                <a:lnTo>
                  <a:pt x="0" y="92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468045" y="58633"/>
            <a:ext cx="1072878" cy="1072878"/>
          </a:xfrm>
          <a:custGeom>
            <a:avLst/>
            <a:gdLst/>
            <a:ahLst/>
            <a:cxnLst/>
            <a:rect l="l" t="t" r="r" b="b"/>
            <a:pathLst>
              <a:path w="1072878" h="1072878">
                <a:moveTo>
                  <a:pt x="0" y="0"/>
                </a:moveTo>
                <a:lnTo>
                  <a:pt x="1072878" y="0"/>
                </a:lnTo>
                <a:lnTo>
                  <a:pt x="1072878" y="1072878"/>
                </a:lnTo>
                <a:lnTo>
                  <a:pt x="0" y="1072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929940" y="3917568"/>
            <a:ext cx="384142" cy="384142"/>
          </a:xfrm>
          <a:custGeom>
            <a:avLst/>
            <a:gdLst/>
            <a:ahLst/>
            <a:cxnLst/>
            <a:rect l="l" t="t" r="r" b="b"/>
            <a:pathLst>
              <a:path w="384142" h="384142">
                <a:moveTo>
                  <a:pt x="0" y="0"/>
                </a:moveTo>
                <a:lnTo>
                  <a:pt x="384141" y="0"/>
                </a:lnTo>
                <a:lnTo>
                  <a:pt x="384141" y="384142"/>
                </a:lnTo>
                <a:lnTo>
                  <a:pt x="0" y="384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718360" y="8521432"/>
            <a:ext cx="781087" cy="781087"/>
          </a:xfrm>
          <a:custGeom>
            <a:avLst/>
            <a:gdLst/>
            <a:ahLst/>
            <a:cxnLst/>
            <a:rect l="l" t="t" r="r" b="b"/>
            <a:pathLst>
              <a:path w="781087" h="781087">
                <a:moveTo>
                  <a:pt x="0" y="0"/>
                </a:moveTo>
                <a:lnTo>
                  <a:pt x="781086" y="0"/>
                </a:lnTo>
                <a:lnTo>
                  <a:pt x="781086" y="781087"/>
                </a:lnTo>
                <a:lnTo>
                  <a:pt x="0" y="7810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368E98DF-16AD-5FE1-FB1B-35A6199AC9F1}"/>
              </a:ext>
            </a:extLst>
          </p:cNvPr>
          <p:cNvSpPr/>
          <p:nvPr/>
        </p:nvSpPr>
        <p:spPr>
          <a:xfrm>
            <a:off x="3622180" y="1964377"/>
            <a:ext cx="11033138" cy="7786954"/>
          </a:xfrm>
          <a:custGeom>
            <a:avLst/>
            <a:gdLst/>
            <a:ahLst/>
            <a:cxnLst/>
            <a:rect l="l" t="t" r="r" b="b"/>
            <a:pathLst>
              <a:path w="5054576" h="3037288">
                <a:moveTo>
                  <a:pt x="4930116" y="3037288"/>
                </a:moveTo>
                <a:lnTo>
                  <a:pt x="124460" y="3037288"/>
                </a:lnTo>
                <a:cubicBezTo>
                  <a:pt x="55880" y="3037288"/>
                  <a:pt x="0" y="2981408"/>
                  <a:pt x="0" y="291282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30116" y="0"/>
                </a:lnTo>
                <a:cubicBezTo>
                  <a:pt x="4998696" y="0"/>
                  <a:pt x="5054576" y="55880"/>
                  <a:pt x="5054576" y="124460"/>
                </a:cubicBezTo>
                <a:lnTo>
                  <a:pt x="5054576" y="2912828"/>
                </a:lnTo>
                <a:cubicBezTo>
                  <a:pt x="5054576" y="2981408"/>
                  <a:pt x="4998696" y="3037288"/>
                  <a:pt x="4930116" y="3037288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5DFED42-F523-BE46-B8C4-393B93EE8D38}"/>
              </a:ext>
            </a:extLst>
          </p:cNvPr>
          <p:cNvSpPr txBox="1"/>
          <p:nvPr/>
        </p:nvSpPr>
        <p:spPr>
          <a:xfrm>
            <a:off x="3630291" y="2205147"/>
            <a:ext cx="11042261" cy="7311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Health &amp; Counseling Services</a:t>
            </a:r>
            <a:endParaRPr lang="en-US" sz="3200" b="1" u="sng">
              <a:latin typeface="Georgia Pro"/>
              <a:cs typeface="Calibri"/>
            </a:endParaRPr>
          </a:p>
          <a:p>
            <a:pPr marL="457200" algn="ctr">
              <a:lnSpc>
                <a:spcPct val="150000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Student Success Center: Academic Support Center, Academic Advising Services, Office of Accessibility &amp; Accommodations, Testing &amp; Evaluation, &amp; TRIO Student Support Services</a:t>
            </a:r>
          </a:p>
          <a:p>
            <a:pPr marL="457200" algn="ctr">
              <a:lnSpc>
                <a:spcPct val="150000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The Writing Center</a:t>
            </a:r>
          </a:p>
          <a:p>
            <a:pPr marL="457200" algn="ctr">
              <a:lnSpc>
                <a:spcPct val="150000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Student Legal Services</a:t>
            </a:r>
          </a:p>
          <a:p>
            <a:pPr marL="457200" algn="ctr">
              <a:lnSpc>
                <a:spcPct val="150000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Office of the Registrar</a:t>
            </a:r>
          </a:p>
          <a:p>
            <a:pPr marL="457200" algn="ctr">
              <a:lnSpc>
                <a:spcPct val="150000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University Police Department</a:t>
            </a:r>
          </a:p>
          <a:p>
            <a:pPr marL="457200" algn="ctr">
              <a:lnSpc>
                <a:spcPct val="150000"/>
              </a:lnSpc>
              <a:buFont typeface="Arial"/>
              <a:buChar char="•"/>
            </a:pPr>
            <a:r>
              <a:rPr lang="en-US" sz="3200">
                <a:latin typeface="Georgia Pro"/>
              </a:rPr>
              <a:t>Dean of Students Office</a:t>
            </a:r>
          </a:p>
        </p:txBody>
      </p:sp>
    </p:spTree>
    <p:extLst>
      <p:ext uri="{BB962C8B-B14F-4D97-AF65-F5344CB8AC3E}">
        <p14:creationId xmlns:p14="http://schemas.microsoft.com/office/powerpoint/2010/main" val="84398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61882" y="48898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310665" y="48898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501690" y="1246413"/>
            <a:ext cx="920581" cy="920581"/>
          </a:xfrm>
          <a:custGeom>
            <a:avLst/>
            <a:gdLst/>
            <a:ahLst/>
            <a:cxnLst/>
            <a:rect l="l" t="t" r="r" b="b"/>
            <a:pathLst>
              <a:path w="920581" h="920581">
                <a:moveTo>
                  <a:pt x="0" y="0"/>
                </a:moveTo>
                <a:lnTo>
                  <a:pt x="920581" y="0"/>
                </a:lnTo>
                <a:lnTo>
                  <a:pt x="920581" y="920581"/>
                </a:lnTo>
                <a:lnTo>
                  <a:pt x="0" y="92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58286" y="8388012"/>
            <a:ext cx="1072878" cy="1072878"/>
          </a:xfrm>
          <a:custGeom>
            <a:avLst/>
            <a:gdLst/>
            <a:ahLst/>
            <a:cxnLst/>
            <a:rect l="l" t="t" r="r" b="b"/>
            <a:pathLst>
              <a:path w="1072878" h="1072878">
                <a:moveTo>
                  <a:pt x="0" y="0"/>
                </a:moveTo>
                <a:lnTo>
                  <a:pt x="1072879" y="0"/>
                </a:lnTo>
                <a:lnTo>
                  <a:pt x="1072879" y="1072878"/>
                </a:lnTo>
                <a:lnTo>
                  <a:pt x="0" y="1072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271675" y="346362"/>
            <a:ext cx="11933554" cy="2226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Tips for</a:t>
            </a:r>
            <a:endParaRPr lang="en-US"/>
          </a:p>
          <a:p>
            <a:pPr algn="ctr">
              <a:lnSpc>
                <a:spcPts val="839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 Parents/Guardians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F3A577F-436C-C103-2296-14D26EDD5636}"/>
              </a:ext>
            </a:extLst>
          </p:cNvPr>
          <p:cNvSpPr/>
          <p:nvPr/>
        </p:nvSpPr>
        <p:spPr>
          <a:xfrm>
            <a:off x="4067505" y="2572987"/>
            <a:ext cx="10587813" cy="7445539"/>
          </a:xfrm>
          <a:custGeom>
            <a:avLst/>
            <a:gdLst/>
            <a:ahLst/>
            <a:cxnLst/>
            <a:rect l="l" t="t" r="r" b="b"/>
            <a:pathLst>
              <a:path w="5054576" h="3037288">
                <a:moveTo>
                  <a:pt x="4930116" y="3037288"/>
                </a:moveTo>
                <a:lnTo>
                  <a:pt x="124460" y="3037288"/>
                </a:lnTo>
                <a:cubicBezTo>
                  <a:pt x="55880" y="3037288"/>
                  <a:pt x="0" y="2981408"/>
                  <a:pt x="0" y="291282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30116" y="0"/>
                </a:lnTo>
                <a:cubicBezTo>
                  <a:pt x="4998696" y="0"/>
                  <a:pt x="5054576" y="55880"/>
                  <a:pt x="5054576" y="124460"/>
                </a:cubicBezTo>
                <a:lnTo>
                  <a:pt x="5054576" y="2912828"/>
                </a:lnTo>
                <a:cubicBezTo>
                  <a:pt x="5054576" y="2981408"/>
                  <a:pt x="4998696" y="3037288"/>
                  <a:pt x="4930116" y="3037288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4B08A83-6ADA-8DFB-9C4C-6AB156E8313C}"/>
              </a:ext>
            </a:extLst>
          </p:cNvPr>
          <p:cNvSpPr txBox="1"/>
          <p:nvPr/>
        </p:nvSpPr>
        <p:spPr>
          <a:xfrm>
            <a:off x="4179523" y="2873134"/>
            <a:ext cx="10329744" cy="700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Empathy Over Judgement When Problems Arise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Allow for Independence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Resist the Urge to Interfere or Assist with Coursework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Let Your Student Decide Their Classes &amp; Major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Encourage Your Student to Get Involved and Out of Their Comfort Zone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Encourage Your Student to Seek Out Campus Resources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Do Not Hesitate to Step In, When Needed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Call Less Than You Want To</a:t>
            </a:r>
          </a:p>
        </p:txBody>
      </p:sp>
    </p:spTree>
    <p:extLst>
      <p:ext uri="{BB962C8B-B14F-4D97-AF65-F5344CB8AC3E}">
        <p14:creationId xmlns:p14="http://schemas.microsoft.com/office/powerpoint/2010/main" val="742632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504106">
            <a:off x="12311900" y="-3131793"/>
            <a:ext cx="11784566" cy="5870857"/>
          </a:xfrm>
          <a:custGeom>
            <a:avLst/>
            <a:gdLst/>
            <a:ahLst/>
            <a:cxnLst/>
            <a:rect l="l" t="t" r="r" b="b"/>
            <a:pathLst>
              <a:path w="11784566" h="5870857">
                <a:moveTo>
                  <a:pt x="0" y="0"/>
                </a:moveTo>
                <a:lnTo>
                  <a:pt x="11784566" y="0"/>
                </a:lnTo>
                <a:lnTo>
                  <a:pt x="11784566" y="5870857"/>
                </a:lnTo>
                <a:lnTo>
                  <a:pt x="0" y="5870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970678">
            <a:off x="-6433811" y="8164300"/>
            <a:ext cx="11784566" cy="5870857"/>
          </a:xfrm>
          <a:custGeom>
            <a:avLst/>
            <a:gdLst/>
            <a:ahLst/>
            <a:cxnLst/>
            <a:rect l="l" t="t" r="r" b="b"/>
            <a:pathLst>
              <a:path w="11784566" h="5870857">
                <a:moveTo>
                  <a:pt x="0" y="0"/>
                </a:moveTo>
                <a:lnTo>
                  <a:pt x="11784566" y="0"/>
                </a:lnTo>
                <a:lnTo>
                  <a:pt x="11784566" y="5870856"/>
                </a:lnTo>
                <a:lnTo>
                  <a:pt x="0" y="5870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719281" y="261089"/>
            <a:ext cx="8849438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9"/>
              </a:lnSpc>
            </a:pPr>
            <a:r>
              <a:rPr lang="en-US" sz="8650">
                <a:solidFill>
                  <a:srgbClr val="004AAD"/>
                </a:solidFill>
                <a:latin typeface="Elephant Pro"/>
              </a:rPr>
              <a:t>CONTACT INFO</a:t>
            </a:r>
          </a:p>
        </p:txBody>
      </p:sp>
      <p:sp>
        <p:nvSpPr>
          <p:cNvPr id="5" name="Freeform 5"/>
          <p:cNvSpPr/>
          <p:nvPr/>
        </p:nvSpPr>
        <p:spPr>
          <a:xfrm>
            <a:off x="3990677" y="66675"/>
            <a:ext cx="920581" cy="920581"/>
          </a:xfrm>
          <a:custGeom>
            <a:avLst/>
            <a:gdLst/>
            <a:ahLst/>
            <a:cxnLst/>
            <a:rect l="l" t="t" r="r" b="b"/>
            <a:pathLst>
              <a:path w="920581" h="920581">
                <a:moveTo>
                  <a:pt x="0" y="0"/>
                </a:moveTo>
                <a:lnTo>
                  <a:pt x="920580" y="0"/>
                </a:lnTo>
                <a:lnTo>
                  <a:pt x="920580" y="920581"/>
                </a:lnTo>
                <a:lnTo>
                  <a:pt x="0" y="9205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759917" y="1836161"/>
            <a:ext cx="1072878" cy="1072878"/>
          </a:xfrm>
          <a:custGeom>
            <a:avLst/>
            <a:gdLst/>
            <a:ahLst/>
            <a:cxnLst/>
            <a:rect l="l" t="t" r="r" b="b"/>
            <a:pathLst>
              <a:path w="1072878" h="1072878">
                <a:moveTo>
                  <a:pt x="0" y="0"/>
                </a:moveTo>
                <a:lnTo>
                  <a:pt x="1072879" y="0"/>
                </a:lnTo>
                <a:lnTo>
                  <a:pt x="1072879" y="1072878"/>
                </a:lnTo>
                <a:lnTo>
                  <a:pt x="0" y="1072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194663" y="3007221"/>
            <a:ext cx="13898673" cy="6833588"/>
            <a:chOff x="0" y="0"/>
            <a:chExt cx="18531564" cy="859685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8531564" cy="8596855"/>
              <a:chOff x="0" y="0"/>
              <a:chExt cx="19403796" cy="900148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403795" cy="9001485"/>
              </a:xfrm>
              <a:custGeom>
                <a:avLst/>
                <a:gdLst/>
                <a:ahLst/>
                <a:cxnLst/>
                <a:rect l="l" t="t" r="r" b="b"/>
                <a:pathLst>
                  <a:path w="19403795" h="9001485">
                    <a:moveTo>
                      <a:pt x="19279335" y="9001485"/>
                    </a:moveTo>
                    <a:lnTo>
                      <a:pt x="124460" y="9001485"/>
                    </a:lnTo>
                    <a:cubicBezTo>
                      <a:pt x="55880" y="9001485"/>
                      <a:pt x="0" y="8945606"/>
                      <a:pt x="0" y="887702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9279336" y="0"/>
                    </a:lnTo>
                    <a:cubicBezTo>
                      <a:pt x="19347915" y="0"/>
                      <a:pt x="19403795" y="55880"/>
                      <a:pt x="19403795" y="124460"/>
                    </a:cubicBezTo>
                    <a:lnTo>
                      <a:pt x="19403795" y="8877026"/>
                    </a:lnTo>
                    <a:cubicBezTo>
                      <a:pt x="19403795" y="8945606"/>
                      <a:pt x="19347915" y="9001485"/>
                      <a:pt x="19279336" y="90014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099183" y="6697"/>
              <a:ext cx="16293617" cy="8195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4"/>
                </a:lnSpc>
              </a:pPr>
              <a:r>
                <a:rPr lang="en-US" sz="5200">
                  <a:solidFill>
                    <a:srgbClr val="000000"/>
                  </a:solidFill>
                  <a:latin typeface="Georgia Pro"/>
                </a:rPr>
                <a:t>217-581-3827</a:t>
              </a:r>
            </a:p>
            <a:p>
              <a:pPr algn="ctr">
                <a:lnSpc>
                  <a:spcPts val="7284"/>
                </a:lnSpc>
              </a:pPr>
              <a:r>
                <a:rPr lang="en-US" sz="5200">
                  <a:solidFill>
                    <a:srgbClr val="000000"/>
                  </a:solidFill>
                  <a:latin typeface="Georgia Pro"/>
                </a:rPr>
                <a:t>deanofstudents@eiu.edu</a:t>
              </a:r>
            </a:p>
            <a:p>
              <a:pPr algn="ctr">
                <a:lnSpc>
                  <a:spcPts val="5996"/>
                </a:lnSpc>
              </a:pPr>
              <a:r>
                <a:rPr lang="en-US" sz="4250">
                  <a:solidFill>
                    <a:srgbClr val="000000"/>
                  </a:solidFill>
                  <a:latin typeface="Georgia Pro"/>
                </a:rPr>
                <a:t>Follow Us on Instagram: </a:t>
              </a:r>
            </a:p>
            <a:p>
              <a:pPr algn="ctr">
                <a:lnSpc>
                  <a:spcPts val="9570"/>
                </a:lnSpc>
              </a:pPr>
              <a:endParaRPr lang="en-US" sz="4250">
                <a:solidFill>
                  <a:srgbClr val="000000"/>
                </a:solidFill>
                <a:latin typeface="Georgia Pro"/>
              </a:endParaRPr>
            </a:p>
            <a:p>
              <a:pPr algn="ctr">
                <a:lnSpc>
                  <a:spcPts val="9570"/>
                </a:lnSpc>
              </a:pPr>
              <a:endParaRPr lang="en-US" sz="4250">
                <a:solidFill>
                  <a:srgbClr val="000000"/>
                </a:solidFill>
                <a:latin typeface="Georgia Pro"/>
              </a:endParaRPr>
            </a:p>
            <a:p>
              <a:pPr algn="ctr">
                <a:lnSpc>
                  <a:spcPts val="9570"/>
                </a:lnSpc>
                <a:spcBef>
                  <a:spcPct val="0"/>
                </a:spcBef>
              </a:pPr>
              <a:endParaRPr lang="en-US" sz="4250">
                <a:solidFill>
                  <a:srgbClr val="000000"/>
                </a:solidFill>
                <a:latin typeface="Georgia Pro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7285161" y="5759791"/>
            <a:ext cx="3717677" cy="3947421"/>
          </a:xfrm>
          <a:custGeom>
            <a:avLst/>
            <a:gdLst/>
            <a:ahLst/>
            <a:cxnLst/>
            <a:rect l="l" t="t" r="r" b="b"/>
            <a:pathLst>
              <a:path w="3717677" h="3947421">
                <a:moveTo>
                  <a:pt x="0" y="0"/>
                </a:moveTo>
                <a:lnTo>
                  <a:pt x="3717678" y="0"/>
                </a:lnTo>
                <a:lnTo>
                  <a:pt x="3717678" y="3947421"/>
                </a:lnTo>
                <a:lnTo>
                  <a:pt x="0" y="3947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45" t="-8286" r="-2259" b="-668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57858" y="48898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310665" y="48898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290475" y="1409990"/>
            <a:ext cx="920581" cy="920581"/>
          </a:xfrm>
          <a:custGeom>
            <a:avLst/>
            <a:gdLst/>
            <a:ahLst/>
            <a:cxnLst/>
            <a:rect l="l" t="t" r="r" b="b"/>
            <a:pathLst>
              <a:path w="920581" h="920581">
                <a:moveTo>
                  <a:pt x="0" y="0"/>
                </a:moveTo>
                <a:lnTo>
                  <a:pt x="920581" y="0"/>
                </a:lnTo>
                <a:lnTo>
                  <a:pt x="920581" y="920581"/>
                </a:lnTo>
                <a:lnTo>
                  <a:pt x="0" y="92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58286" y="8388012"/>
            <a:ext cx="1072878" cy="1072878"/>
          </a:xfrm>
          <a:custGeom>
            <a:avLst/>
            <a:gdLst/>
            <a:ahLst/>
            <a:cxnLst/>
            <a:rect l="l" t="t" r="r" b="b"/>
            <a:pathLst>
              <a:path w="1072878" h="1072878">
                <a:moveTo>
                  <a:pt x="0" y="0"/>
                </a:moveTo>
                <a:lnTo>
                  <a:pt x="1072879" y="0"/>
                </a:lnTo>
                <a:lnTo>
                  <a:pt x="1072879" y="1072878"/>
                </a:lnTo>
                <a:lnTo>
                  <a:pt x="0" y="1072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439522" y="590534"/>
            <a:ext cx="13416845" cy="1283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What the DOS Does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82633" y="2197796"/>
            <a:ext cx="4916605" cy="736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6600">
                <a:solidFill>
                  <a:srgbClr val="004AAD"/>
                </a:solidFill>
                <a:latin typeface="Georgia Pro"/>
              </a:rPr>
              <a:t>For Students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079165" y="3082673"/>
            <a:ext cx="1967700" cy="2159677"/>
            <a:chOff x="0" y="0"/>
            <a:chExt cx="2623600" cy="2879569"/>
          </a:xfrm>
        </p:grpSpPr>
        <p:sp>
          <p:nvSpPr>
            <p:cNvPr id="9" name="TextBox 9"/>
            <p:cNvSpPr txBox="1"/>
            <p:nvPr/>
          </p:nvSpPr>
          <p:spPr>
            <a:xfrm>
              <a:off x="0" y="2254098"/>
              <a:ext cx="2623600" cy="625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6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Advocate for Students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205546" y="0"/>
              <a:ext cx="2212508" cy="2156189"/>
            </a:xfrm>
            <a:custGeom>
              <a:avLst/>
              <a:gdLst/>
              <a:ahLst/>
              <a:cxnLst/>
              <a:rect l="l" t="t" r="r" b="b"/>
              <a:pathLst>
                <a:path w="2212508" h="2156189">
                  <a:moveTo>
                    <a:pt x="0" y="0"/>
                  </a:moveTo>
                  <a:lnTo>
                    <a:pt x="2212508" y="0"/>
                  </a:lnTo>
                  <a:lnTo>
                    <a:pt x="2212508" y="2156189"/>
                  </a:lnTo>
                  <a:lnTo>
                    <a:pt x="0" y="2156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285602" y="3206187"/>
            <a:ext cx="2265391" cy="2276521"/>
            <a:chOff x="0" y="0"/>
            <a:chExt cx="3020522" cy="3035361"/>
          </a:xfrm>
        </p:grpSpPr>
        <p:sp>
          <p:nvSpPr>
            <p:cNvPr id="12" name="Freeform 12"/>
            <p:cNvSpPr/>
            <p:nvPr/>
          </p:nvSpPr>
          <p:spPr>
            <a:xfrm>
              <a:off x="425973" y="0"/>
              <a:ext cx="2168576" cy="1896518"/>
            </a:xfrm>
            <a:custGeom>
              <a:avLst/>
              <a:gdLst/>
              <a:ahLst/>
              <a:cxnLst/>
              <a:rect l="l" t="t" r="r" b="b"/>
              <a:pathLst>
                <a:path w="2168576" h="1896518">
                  <a:moveTo>
                    <a:pt x="0" y="0"/>
                  </a:moveTo>
                  <a:lnTo>
                    <a:pt x="2168576" y="0"/>
                  </a:lnTo>
                  <a:lnTo>
                    <a:pt x="2168576" y="1896518"/>
                  </a:lnTo>
                  <a:lnTo>
                    <a:pt x="0" y="1896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078520"/>
              <a:ext cx="3020522" cy="956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7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Assist with Personal/Family Issues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789118" y="3206187"/>
            <a:ext cx="2178636" cy="2557750"/>
            <a:chOff x="0" y="0"/>
            <a:chExt cx="2904848" cy="3410333"/>
          </a:xfrm>
        </p:grpSpPr>
        <p:sp>
          <p:nvSpPr>
            <p:cNvPr id="15" name="Freeform 15"/>
            <p:cNvSpPr/>
            <p:nvPr/>
          </p:nvSpPr>
          <p:spPr>
            <a:xfrm>
              <a:off x="599599" y="0"/>
              <a:ext cx="1705651" cy="1879976"/>
            </a:xfrm>
            <a:custGeom>
              <a:avLst/>
              <a:gdLst/>
              <a:ahLst/>
              <a:cxnLst/>
              <a:rect l="l" t="t" r="r" b="b"/>
              <a:pathLst>
                <a:path w="1705651" h="1879976">
                  <a:moveTo>
                    <a:pt x="0" y="0"/>
                  </a:moveTo>
                  <a:lnTo>
                    <a:pt x="1705651" y="0"/>
                  </a:lnTo>
                  <a:lnTo>
                    <a:pt x="1705651" y="1879976"/>
                  </a:lnTo>
                  <a:lnTo>
                    <a:pt x="0" y="1879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025309"/>
              <a:ext cx="2904848" cy="982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58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Administer Class Absence Notifications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961236"/>
              <a:ext cx="2904848" cy="449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250">
                  <a:solidFill>
                    <a:srgbClr val="000000"/>
                  </a:solidFill>
                  <a:latin typeface="Georgia Pro"/>
                </a:rPr>
                <a:t>(Between Students &amp; Professors)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623682" y="5681834"/>
            <a:ext cx="2878666" cy="2402428"/>
            <a:chOff x="0" y="0"/>
            <a:chExt cx="3838222" cy="3203237"/>
          </a:xfrm>
        </p:grpSpPr>
        <p:sp>
          <p:nvSpPr>
            <p:cNvPr id="19" name="Freeform 19"/>
            <p:cNvSpPr/>
            <p:nvPr/>
          </p:nvSpPr>
          <p:spPr>
            <a:xfrm>
              <a:off x="1224306" y="0"/>
              <a:ext cx="1389609" cy="1804687"/>
            </a:xfrm>
            <a:custGeom>
              <a:avLst/>
              <a:gdLst/>
              <a:ahLst/>
              <a:cxnLst/>
              <a:rect l="l" t="t" r="r" b="b"/>
              <a:pathLst>
                <a:path w="1389609" h="1804687">
                  <a:moveTo>
                    <a:pt x="0" y="0"/>
                  </a:moveTo>
                  <a:lnTo>
                    <a:pt x="1389609" y="0"/>
                  </a:lnTo>
                  <a:lnTo>
                    <a:pt x="1389609" y="1804687"/>
                  </a:lnTo>
                  <a:lnTo>
                    <a:pt x="0" y="180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950541"/>
              <a:ext cx="3838222" cy="671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81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Legal Referrals </a:t>
              </a:r>
            </a:p>
            <a:p>
              <a:pPr algn="ctr">
                <a:lnSpc>
                  <a:spcPts val="1881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&amp; Assistance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8" y="2647015"/>
              <a:ext cx="3114185" cy="556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0"/>
                </a:lnSpc>
              </a:pPr>
              <a:r>
                <a:rPr lang="en-US" sz="1400">
                  <a:latin typeface="Georgia Pro"/>
                </a:rPr>
                <a:t>(Landlord Disputes, Lease Reviews, etc.)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052156" y="3244287"/>
            <a:ext cx="1876229" cy="1946018"/>
            <a:chOff x="0" y="0"/>
            <a:chExt cx="2501639" cy="2594691"/>
          </a:xfrm>
        </p:grpSpPr>
        <p:sp>
          <p:nvSpPr>
            <p:cNvPr id="23" name="Freeform 23"/>
            <p:cNvSpPr/>
            <p:nvPr/>
          </p:nvSpPr>
          <p:spPr>
            <a:xfrm>
              <a:off x="337267" y="0"/>
              <a:ext cx="1827105" cy="1827105"/>
            </a:xfrm>
            <a:custGeom>
              <a:avLst/>
              <a:gdLst/>
              <a:ahLst/>
              <a:cxnLst/>
              <a:rect l="l" t="t" r="r" b="b"/>
              <a:pathLst>
                <a:path w="1827105" h="1827105">
                  <a:moveTo>
                    <a:pt x="0" y="0"/>
                  </a:moveTo>
                  <a:lnTo>
                    <a:pt x="1827105" y="0"/>
                  </a:lnTo>
                  <a:lnTo>
                    <a:pt x="1827105" y="1827105"/>
                  </a:lnTo>
                  <a:lnTo>
                    <a:pt x="0" y="1827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71528"/>
              <a:ext cx="2501639" cy="623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Mental Health </a:t>
              </a:r>
            </a:p>
            <a:p>
              <a:pPr algn="ctr">
                <a:lnSpc>
                  <a:spcPts val="1800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Referrals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763426" y="8471448"/>
            <a:ext cx="2907784" cy="1701191"/>
            <a:chOff x="0" y="0"/>
            <a:chExt cx="3877045" cy="2268255"/>
          </a:xfrm>
        </p:grpSpPr>
        <p:sp>
          <p:nvSpPr>
            <p:cNvPr id="26" name="Freeform 26"/>
            <p:cNvSpPr/>
            <p:nvPr/>
          </p:nvSpPr>
          <p:spPr>
            <a:xfrm>
              <a:off x="1043415" y="0"/>
              <a:ext cx="1790215" cy="1604684"/>
            </a:xfrm>
            <a:custGeom>
              <a:avLst/>
              <a:gdLst/>
              <a:ahLst/>
              <a:cxnLst/>
              <a:rect l="l" t="t" r="r" b="b"/>
              <a:pathLst>
                <a:path w="1790215" h="1604684">
                  <a:moveTo>
                    <a:pt x="0" y="0"/>
                  </a:moveTo>
                  <a:lnTo>
                    <a:pt x="1790215" y="0"/>
                  </a:lnTo>
                  <a:lnTo>
                    <a:pt x="1790215" y="1604684"/>
                  </a:lnTo>
                  <a:lnTo>
                    <a:pt x="0" y="1604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642784"/>
              <a:ext cx="3877045" cy="625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5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Mediate </a:t>
              </a:r>
            </a:p>
            <a:p>
              <a:pPr algn="ctr">
                <a:lnSpc>
                  <a:spcPts val="1805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Disputes 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024720" y="8850814"/>
            <a:ext cx="3305473" cy="1341672"/>
            <a:chOff x="0" y="0"/>
            <a:chExt cx="4407297" cy="1788896"/>
          </a:xfrm>
        </p:grpSpPr>
        <p:sp>
          <p:nvSpPr>
            <p:cNvPr id="29" name="Freeform 29"/>
            <p:cNvSpPr/>
            <p:nvPr/>
          </p:nvSpPr>
          <p:spPr>
            <a:xfrm>
              <a:off x="1284186" y="0"/>
              <a:ext cx="1838925" cy="952898"/>
            </a:xfrm>
            <a:custGeom>
              <a:avLst/>
              <a:gdLst/>
              <a:ahLst/>
              <a:cxnLst/>
              <a:rect l="l" t="t" r="r" b="b"/>
              <a:pathLst>
                <a:path w="1838925" h="952898">
                  <a:moveTo>
                    <a:pt x="0" y="0"/>
                  </a:moveTo>
                  <a:lnTo>
                    <a:pt x="1838925" y="0"/>
                  </a:lnTo>
                  <a:lnTo>
                    <a:pt x="1838925" y="952898"/>
                  </a:lnTo>
                  <a:lnTo>
                    <a:pt x="0" y="952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143398"/>
              <a:ext cx="4407297" cy="645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42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Promote University </a:t>
              </a:r>
            </a:p>
            <a:p>
              <a:pPr algn="ctr">
                <a:lnSpc>
                  <a:spcPts val="1842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Transition Opportunities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754328" y="3272599"/>
            <a:ext cx="1828815" cy="2158542"/>
            <a:chOff x="0" y="0"/>
            <a:chExt cx="2438420" cy="2878056"/>
          </a:xfrm>
        </p:grpSpPr>
        <p:sp>
          <p:nvSpPr>
            <p:cNvPr id="32" name="Freeform 32"/>
            <p:cNvSpPr/>
            <p:nvPr/>
          </p:nvSpPr>
          <p:spPr>
            <a:xfrm>
              <a:off x="525232" y="0"/>
              <a:ext cx="1387957" cy="1883223"/>
            </a:xfrm>
            <a:custGeom>
              <a:avLst/>
              <a:gdLst/>
              <a:ahLst/>
              <a:cxnLst/>
              <a:rect l="l" t="t" r="r" b="b"/>
              <a:pathLst>
                <a:path w="1387957" h="1883223">
                  <a:moveTo>
                    <a:pt x="0" y="0"/>
                  </a:moveTo>
                  <a:lnTo>
                    <a:pt x="1387957" y="0"/>
                  </a:lnTo>
                  <a:lnTo>
                    <a:pt x="1387957" y="1883223"/>
                  </a:lnTo>
                  <a:lnTo>
                    <a:pt x="0" y="1883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921323"/>
              <a:ext cx="2438420" cy="956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Reinforce Student Standards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177625" y="6024516"/>
            <a:ext cx="2481345" cy="1758858"/>
            <a:chOff x="0" y="0"/>
            <a:chExt cx="3308460" cy="2345143"/>
          </a:xfrm>
        </p:grpSpPr>
        <p:sp>
          <p:nvSpPr>
            <p:cNvPr id="35" name="Freeform 35"/>
            <p:cNvSpPr/>
            <p:nvPr/>
          </p:nvSpPr>
          <p:spPr>
            <a:xfrm flipH="1">
              <a:off x="392031" y="0"/>
              <a:ext cx="2524398" cy="1565127"/>
            </a:xfrm>
            <a:custGeom>
              <a:avLst/>
              <a:gdLst/>
              <a:ahLst/>
              <a:cxnLst/>
              <a:rect l="l" t="t" r="r" b="b"/>
              <a:pathLst>
                <a:path w="2524398" h="1565127">
                  <a:moveTo>
                    <a:pt x="2524398" y="0"/>
                  </a:moveTo>
                  <a:lnTo>
                    <a:pt x="0" y="0"/>
                  </a:lnTo>
                  <a:lnTo>
                    <a:pt x="0" y="1565127"/>
                  </a:lnTo>
                  <a:lnTo>
                    <a:pt x="2524398" y="1565127"/>
                  </a:lnTo>
                  <a:lnTo>
                    <a:pt x="2524398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1721981"/>
              <a:ext cx="3308460" cy="623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Support Personal and Academic Goals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910007" y="8503508"/>
            <a:ext cx="1904057" cy="1668790"/>
            <a:chOff x="0" y="0"/>
            <a:chExt cx="2538742" cy="2225054"/>
          </a:xfrm>
        </p:grpSpPr>
        <p:sp>
          <p:nvSpPr>
            <p:cNvPr id="38" name="Freeform 38"/>
            <p:cNvSpPr/>
            <p:nvPr/>
          </p:nvSpPr>
          <p:spPr>
            <a:xfrm>
              <a:off x="371601" y="0"/>
              <a:ext cx="1795540" cy="1497031"/>
            </a:xfrm>
            <a:custGeom>
              <a:avLst/>
              <a:gdLst/>
              <a:ahLst/>
              <a:cxnLst/>
              <a:rect l="l" t="t" r="r" b="b"/>
              <a:pathLst>
                <a:path w="1795540" h="1497031">
                  <a:moveTo>
                    <a:pt x="0" y="0"/>
                  </a:moveTo>
                  <a:lnTo>
                    <a:pt x="1795540" y="0"/>
                  </a:lnTo>
                  <a:lnTo>
                    <a:pt x="1795540" y="1497031"/>
                  </a:lnTo>
                  <a:lnTo>
                    <a:pt x="0" y="1497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1599583"/>
              <a:ext cx="2538742" cy="625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5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Foster a Sense of Community 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1521680" y="8340105"/>
            <a:ext cx="2057657" cy="1918320"/>
            <a:chOff x="0" y="0"/>
            <a:chExt cx="2743542" cy="2557759"/>
          </a:xfrm>
        </p:grpSpPr>
        <p:sp>
          <p:nvSpPr>
            <p:cNvPr id="41" name="Freeform 41"/>
            <p:cNvSpPr/>
            <p:nvPr/>
          </p:nvSpPr>
          <p:spPr>
            <a:xfrm>
              <a:off x="523507" y="0"/>
              <a:ext cx="1696528" cy="1562926"/>
            </a:xfrm>
            <a:custGeom>
              <a:avLst/>
              <a:gdLst/>
              <a:ahLst/>
              <a:cxnLst/>
              <a:rect l="l" t="t" r="r" b="b"/>
              <a:pathLst>
                <a:path w="1696528" h="1562926">
                  <a:moveTo>
                    <a:pt x="0" y="0"/>
                  </a:moveTo>
                  <a:lnTo>
                    <a:pt x="1696528" y="0"/>
                  </a:lnTo>
                  <a:lnTo>
                    <a:pt x="1696528" y="1562926"/>
                  </a:lnTo>
                  <a:lnTo>
                    <a:pt x="0" y="1562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1601026"/>
              <a:ext cx="2743542" cy="956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Provide Civic </a:t>
              </a:r>
            </a:p>
            <a:p>
              <a:pPr algn="ctr">
                <a:lnSpc>
                  <a:spcPts val="1804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Engagement </a:t>
              </a:r>
            </a:p>
            <a:p>
              <a:pPr algn="ctr">
                <a:lnSpc>
                  <a:spcPts val="1804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Opportunities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0851176" y="5998119"/>
            <a:ext cx="1830929" cy="1755487"/>
            <a:chOff x="0" y="0"/>
            <a:chExt cx="2441239" cy="2340649"/>
          </a:xfrm>
        </p:grpSpPr>
        <p:sp>
          <p:nvSpPr>
            <p:cNvPr id="44" name="Freeform 44"/>
            <p:cNvSpPr/>
            <p:nvPr/>
          </p:nvSpPr>
          <p:spPr>
            <a:xfrm>
              <a:off x="178525" y="0"/>
              <a:ext cx="2170844" cy="1649842"/>
            </a:xfrm>
            <a:custGeom>
              <a:avLst/>
              <a:gdLst/>
              <a:ahLst/>
              <a:cxnLst/>
              <a:rect l="l" t="t" r="r" b="b"/>
              <a:pathLst>
                <a:path w="2170844" h="1649842">
                  <a:moveTo>
                    <a:pt x="0" y="0"/>
                  </a:moveTo>
                  <a:lnTo>
                    <a:pt x="2170845" y="0"/>
                  </a:lnTo>
                  <a:lnTo>
                    <a:pt x="2170845" y="1649842"/>
                  </a:lnTo>
                  <a:lnTo>
                    <a:pt x="0" y="1649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1717486"/>
              <a:ext cx="2441239" cy="623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Developing </a:t>
              </a:r>
            </a:p>
            <a:p>
              <a:pPr algn="ctr">
                <a:lnSpc>
                  <a:spcPts val="1804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Friendships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731181" y="5993368"/>
            <a:ext cx="2294512" cy="1791531"/>
            <a:chOff x="0" y="0"/>
            <a:chExt cx="3059349" cy="2388709"/>
          </a:xfrm>
        </p:grpSpPr>
        <p:sp>
          <p:nvSpPr>
            <p:cNvPr id="47" name="TextBox 47"/>
            <p:cNvSpPr txBox="1"/>
            <p:nvPr/>
          </p:nvSpPr>
          <p:spPr>
            <a:xfrm>
              <a:off x="0" y="1731006"/>
              <a:ext cx="3059349" cy="657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57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Offering </a:t>
              </a:r>
            </a:p>
            <a:p>
              <a:pPr algn="ctr">
                <a:lnSpc>
                  <a:spcPts val="1857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Campus Events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1231130" y="0"/>
              <a:ext cx="614128" cy="1663893"/>
            </a:xfrm>
            <a:custGeom>
              <a:avLst/>
              <a:gdLst/>
              <a:ahLst/>
              <a:cxnLst/>
              <a:rect l="l" t="t" r="r" b="b"/>
              <a:pathLst>
                <a:path w="614128" h="1663893">
                  <a:moveTo>
                    <a:pt x="0" y="0"/>
                  </a:moveTo>
                  <a:lnTo>
                    <a:pt x="614128" y="0"/>
                  </a:lnTo>
                  <a:lnTo>
                    <a:pt x="614128" y="1663893"/>
                  </a:lnTo>
                  <a:lnTo>
                    <a:pt x="0" y="1663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 rot="1580258">
              <a:off x="1568356" y="110878"/>
              <a:ext cx="614128" cy="1663893"/>
            </a:xfrm>
            <a:custGeom>
              <a:avLst/>
              <a:gdLst/>
              <a:ahLst/>
              <a:cxnLst/>
              <a:rect l="l" t="t" r="r" b="b"/>
              <a:pathLst>
                <a:path w="614128" h="1663893">
                  <a:moveTo>
                    <a:pt x="0" y="0"/>
                  </a:moveTo>
                  <a:lnTo>
                    <a:pt x="614128" y="0"/>
                  </a:lnTo>
                  <a:lnTo>
                    <a:pt x="614128" y="1663894"/>
                  </a:lnTo>
                  <a:lnTo>
                    <a:pt x="0" y="1663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 rot="-1715983">
              <a:off x="900415" y="113173"/>
              <a:ext cx="614128" cy="1663893"/>
            </a:xfrm>
            <a:custGeom>
              <a:avLst/>
              <a:gdLst/>
              <a:ahLst/>
              <a:cxnLst/>
              <a:rect l="l" t="t" r="r" b="b"/>
              <a:pathLst>
                <a:path w="614128" h="1663893">
                  <a:moveTo>
                    <a:pt x="0" y="0"/>
                  </a:moveTo>
                  <a:lnTo>
                    <a:pt x="614127" y="0"/>
                  </a:lnTo>
                  <a:lnTo>
                    <a:pt x="614127" y="1663893"/>
                  </a:lnTo>
                  <a:lnTo>
                    <a:pt x="0" y="1663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640611" y="6145516"/>
            <a:ext cx="1654288" cy="1840115"/>
            <a:chOff x="0" y="0"/>
            <a:chExt cx="2205717" cy="2453487"/>
          </a:xfrm>
        </p:grpSpPr>
        <p:sp>
          <p:nvSpPr>
            <p:cNvPr id="52" name="Freeform 52"/>
            <p:cNvSpPr/>
            <p:nvPr/>
          </p:nvSpPr>
          <p:spPr>
            <a:xfrm>
              <a:off x="687072" y="0"/>
              <a:ext cx="1211737" cy="1371130"/>
            </a:xfrm>
            <a:custGeom>
              <a:avLst/>
              <a:gdLst/>
              <a:ahLst/>
              <a:cxnLst/>
              <a:rect l="l" t="t" r="r" b="b"/>
              <a:pathLst>
                <a:path w="1211737" h="1371130">
                  <a:moveTo>
                    <a:pt x="0" y="0"/>
                  </a:moveTo>
                  <a:lnTo>
                    <a:pt x="1211736" y="0"/>
                  </a:lnTo>
                  <a:lnTo>
                    <a:pt x="1211736" y="1371130"/>
                  </a:lnTo>
                  <a:lnTo>
                    <a:pt x="0" y="1371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 flipH="1">
              <a:off x="306909" y="0"/>
              <a:ext cx="1211737" cy="1371130"/>
            </a:xfrm>
            <a:custGeom>
              <a:avLst/>
              <a:gdLst/>
              <a:ahLst/>
              <a:cxnLst/>
              <a:rect l="l" t="t" r="r" b="b"/>
              <a:pathLst>
                <a:path w="1211737" h="1371130">
                  <a:moveTo>
                    <a:pt x="1211737" y="0"/>
                  </a:moveTo>
                  <a:lnTo>
                    <a:pt x="0" y="0"/>
                  </a:lnTo>
                  <a:lnTo>
                    <a:pt x="0" y="1371130"/>
                  </a:lnTo>
                  <a:lnTo>
                    <a:pt x="1211737" y="1371130"/>
                  </a:lnTo>
                  <a:lnTo>
                    <a:pt x="1211737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1496753"/>
              <a:ext cx="2205717" cy="956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4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  Sharpening </a:t>
              </a:r>
            </a:p>
            <a:p>
              <a:pPr algn="ctr">
                <a:lnSpc>
                  <a:spcPts val="1804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Leadership</a:t>
              </a:r>
            </a:p>
            <a:p>
              <a:pPr algn="ctr">
                <a:lnSpc>
                  <a:spcPts val="1804"/>
                </a:lnSpc>
              </a:pPr>
              <a:r>
                <a:rPr lang="en-US" sz="1850">
                  <a:solidFill>
                    <a:srgbClr val="000000"/>
                  </a:solidFill>
                  <a:latin typeface="Georgia Pro"/>
                </a:rPr>
                <a:t>Skills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38511" y="4218402"/>
            <a:ext cx="12498977" cy="12498977"/>
          </a:xfrm>
          <a:custGeom>
            <a:avLst/>
            <a:gdLst/>
            <a:ahLst/>
            <a:cxnLst/>
            <a:rect l="l" t="t" r="r" b="b"/>
            <a:pathLst>
              <a:path w="12498977" h="12498977">
                <a:moveTo>
                  <a:pt x="0" y="0"/>
                </a:moveTo>
                <a:lnTo>
                  <a:pt x="12498978" y="0"/>
                </a:lnTo>
                <a:lnTo>
                  <a:pt x="12498978" y="12498977"/>
                </a:lnTo>
                <a:lnTo>
                  <a:pt x="0" y="12498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881697" y="4477996"/>
            <a:ext cx="12524606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QUESTIONS?</a:t>
            </a:r>
          </a:p>
        </p:txBody>
      </p:sp>
      <p:sp>
        <p:nvSpPr>
          <p:cNvPr id="4" name="Freeform 4"/>
          <p:cNvSpPr/>
          <p:nvPr/>
        </p:nvSpPr>
        <p:spPr>
          <a:xfrm>
            <a:off x="-4689127" y="-4720008"/>
            <a:ext cx="9993341" cy="9993341"/>
          </a:xfrm>
          <a:custGeom>
            <a:avLst/>
            <a:gdLst/>
            <a:ahLst/>
            <a:cxnLst/>
            <a:rect l="l" t="t" r="r" b="b"/>
            <a:pathLst>
              <a:path w="9993341" h="9993341">
                <a:moveTo>
                  <a:pt x="0" y="0"/>
                </a:moveTo>
                <a:lnTo>
                  <a:pt x="9993342" y="0"/>
                </a:lnTo>
                <a:lnTo>
                  <a:pt x="9993342" y="9993342"/>
                </a:lnTo>
                <a:lnTo>
                  <a:pt x="0" y="9993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98069" y="-4002931"/>
            <a:ext cx="10280765" cy="18299097"/>
          </a:xfrm>
          <a:custGeom>
            <a:avLst/>
            <a:gdLst/>
            <a:ahLst/>
            <a:cxnLst/>
            <a:rect l="l" t="t" r="r" b="b"/>
            <a:pathLst>
              <a:path w="10280765" h="18299097">
                <a:moveTo>
                  <a:pt x="0" y="0"/>
                </a:moveTo>
                <a:lnTo>
                  <a:pt x="10280765" y="0"/>
                </a:lnTo>
                <a:lnTo>
                  <a:pt x="10280765" y="18299097"/>
                </a:lnTo>
                <a:lnTo>
                  <a:pt x="0" y="18299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06657" y="1634142"/>
            <a:ext cx="11663589" cy="7018715"/>
            <a:chOff x="0" y="0"/>
            <a:chExt cx="4482076" cy="26971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2076" cy="2697147"/>
            </a:xfrm>
            <a:custGeom>
              <a:avLst/>
              <a:gdLst/>
              <a:ahLst/>
              <a:cxnLst/>
              <a:rect l="l" t="t" r="r" b="b"/>
              <a:pathLst>
                <a:path w="4482076" h="2697147">
                  <a:moveTo>
                    <a:pt x="4357616" y="2697147"/>
                  </a:moveTo>
                  <a:lnTo>
                    <a:pt x="124460" y="2697147"/>
                  </a:lnTo>
                  <a:cubicBezTo>
                    <a:pt x="55880" y="2697147"/>
                    <a:pt x="0" y="2641267"/>
                    <a:pt x="0" y="25726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7616" y="0"/>
                  </a:lnTo>
                  <a:cubicBezTo>
                    <a:pt x="4426196" y="0"/>
                    <a:pt x="4482076" y="55880"/>
                    <a:pt x="4482076" y="124460"/>
                  </a:cubicBezTo>
                  <a:lnTo>
                    <a:pt x="4482076" y="2572687"/>
                  </a:lnTo>
                  <a:cubicBezTo>
                    <a:pt x="4482076" y="2641267"/>
                    <a:pt x="4426196" y="2697147"/>
                    <a:pt x="4357616" y="2697147"/>
                  </a:cubicBezTo>
                  <a:close/>
                </a:path>
              </a:pathLst>
            </a:custGeom>
            <a:solidFill>
              <a:srgbClr val="F0E7D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802187" y="4051827"/>
            <a:ext cx="8663215" cy="1655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38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THANK YOU!</a:t>
            </a:r>
            <a:endParaRPr lang="en-US"/>
          </a:p>
        </p:txBody>
      </p:sp>
      <p:pic>
        <p:nvPicPr>
          <p:cNvPr id="9" name="Picture 8" descr="A black and grey sign with blue text&#10;&#10;Description automatically generated">
            <a:extLst>
              <a:ext uri="{FF2B5EF4-FFF2-40B4-BE49-F238E27FC236}">
                <a16:creationId xmlns:a16="http://schemas.microsoft.com/office/drawing/2014/main" id="{F9DA6372-5B17-4C6D-BA47-1CFBED99F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624" y="6873350"/>
            <a:ext cx="4661066" cy="14537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93529" y="650516"/>
            <a:ext cx="12300942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4"/>
              </a:lnSpc>
            </a:pPr>
            <a:r>
              <a:rPr lang="en-US" sz="7200">
                <a:solidFill>
                  <a:srgbClr val="004AAD"/>
                </a:solidFill>
                <a:latin typeface="Elephant Pro"/>
              </a:rPr>
              <a:t>WHAT WE MEET WITH </a:t>
            </a:r>
          </a:p>
          <a:p>
            <a:pPr algn="ctr">
              <a:lnSpc>
                <a:spcPts val="7614"/>
              </a:lnSpc>
            </a:pPr>
            <a:r>
              <a:rPr lang="en-US" sz="7200">
                <a:solidFill>
                  <a:srgbClr val="004AAD"/>
                </a:solidFill>
                <a:latin typeface="Elephant Pro"/>
              </a:rPr>
              <a:t>STUDENTS ABOUT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356595" y="2747889"/>
            <a:ext cx="11663589" cy="6935010"/>
            <a:chOff x="0" y="0"/>
            <a:chExt cx="4482076" cy="26649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2076" cy="2664981"/>
            </a:xfrm>
            <a:custGeom>
              <a:avLst/>
              <a:gdLst/>
              <a:ahLst/>
              <a:cxnLst/>
              <a:rect l="l" t="t" r="r" b="b"/>
              <a:pathLst>
                <a:path w="4482076" h="2664981">
                  <a:moveTo>
                    <a:pt x="4357616" y="2664981"/>
                  </a:moveTo>
                  <a:lnTo>
                    <a:pt x="124460" y="2664981"/>
                  </a:lnTo>
                  <a:cubicBezTo>
                    <a:pt x="55880" y="2664981"/>
                    <a:pt x="0" y="2609101"/>
                    <a:pt x="0" y="25405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7616" y="0"/>
                  </a:lnTo>
                  <a:cubicBezTo>
                    <a:pt x="4426196" y="0"/>
                    <a:pt x="4482076" y="55880"/>
                    <a:pt x="4482076" y="124460"/>
                  </a:cubicBezTo>
                  <a:lnTo>
                    <a:pt x="4482076" y="2540521"/>
                  </a:lnTo>
                  <a:cubicBezTo>
                    <a:pt x="4482076" y="2609101"/>
                    <a:pt x="4426196" y="2664981"/>
                    <a:pt x="4357616" y="266498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709253" y="3040337"/>
            <a:ext cx="10869493" cy="6372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3300">
                <a:solidFill>
                  <a:srgbClr val="000000"/>
                </a:solidFill>
                <a:latin typeface="Georgia Pro"/>
              </a:rPr>
              <a:t>Resources on Campus</a:t>
            </a:r>
          </a:p>
          <a:p>
            <a:pPr algn="ctr">
              <a:lnSpc>
                <a:spcPts val="4995"/>
              </a:lnSpc>
            </a:pPr>
            <a:r>
              <a:rPr lang="en-US" sz="3300">
                <a:solidFill>
                  <a:srgbClr val="000000"/>
                </a:solidFill>
                <a:latin typeface="Georgia Pro"/>
              </a:rPr>
              <a:t>Incidents in Housing</a:t>
            </a:r>
          </a:p>
          <a:p>
            <a:pPr algn="ctr">
              <a:lnSpc>
                <a:spcPts val="4995"/>
              </a:lnSpc>
            </a:pPr>
            <a:r>
              <a:rPr lang="en-US" sz="3300">
                <a:solidFill>
                  <a:srgbClr val="000000"/>
                </a:solidFill>
                <a:latin typeface="Georgia Pro"/>
              </a:rPr>
              <a:t>Incidents Off Campus</a:t>
            </a:r>
          </a:p>
          <a:p>
            <a:pPr algn="ctr">
              <a:lnSpc>
                <a:spcPts val="4995"/>
              </a:lnSpc>
            </a:pPr>
            <a:r>
              <a:rPr lang="en-US" sz="3300">
                <a:solidFill>
                  <a:srgbClr val="000000"/>
                </a:solidFill>
                <a:latin typeface="Georgia Pro"/>
              </a:rPr>
              <a:t>Classroom Behaviors</a:t>
            </a:r>
          </a:p>
          <a:p>
            <a:pPr algn="ctr">
              <a:lnSpc>
                <a:spcPts val="4995"/>
              </a:lnSpc>
            </a:pPr>
            <a:r>
              <a:rPr lang="en-US" sz="3300">
                <a:solidFill>
                  <a:srgbClr val="000000"/>
                </a:solidFill>
                <a:latin typeface="Georgia Pro"/>
              </a:rPr>
              <a:t>Academic Dishonesty</a:t>
            </a:r>
          </a:p>
          <a:p>
            <a:pPr algn="ctr">
              <a:lnSpc>
                <a:spcPts val="4995"/>
              </a:lnSpc>
            </a:pPr>
            <a:r>
              <a:rPr lang="en-US" sz="3300">
                <a:solidFill>
                  <a:srgbClr val="000000"/>
                </a:solidFill>
                <a:latin typeface="Georgia Pro"/>
              </a:rPr>
              <a:t>Mental Health</a:t>
            </a:r>
          </a:p>
          <a:p>
            <a:pPr algn="ctr">
              <a:lnSpc>
                <a:spcPts val="4995"/>
              </a:lnSpc>
            </a:pPr>
            <a:r>
              <a:rPr lang="en-US" sz="3300">
                <a:solidFill>
                  <a:srgbClr val="000000"/>
                </a:solidFill>
                <a:latin typeface="Georgia Pro"/>
              </a:rPr>
              <a:t>Interpersonal Violence</a:t>
            </a:r>
          </a:p>
          <a:p>
            <a:pPr algn="ctr">
              <a:lnSpc>
                <a:spcPts val="4995"/>
              </a:lnSpc>
            </a:pPr>
            <a:r>
              <a:rPr lang="en-US" sz="3300">
                <a:solidFill>
                  <a:srgbClr val="000000"/>
                </a:solidFill>
                <a:latin typeface="Georgia Pro"/>
              </a:rPr>
              <a:t>Tickets and Citations</a:t>
            </a:r>
          </a:p>
          <a:p>
            <a:pPr algn="ctr">
              <a:lnSpc>
                <a:spcPts val="4995"/>
              </a:lnSpc>
            </a:pPr>
            <a:r>
              <a:rPr lang="en-US" sz="3300">
                <a:solidFill>
                  <a:srgbClr val="000000"/>
                </a:solidFill>
                <a:latin typeface="Georgia Pro"/>
              </a:rPr>
              <a:t>Organizational Misconduct</a:t>
            </a:r>
          </a:p>
          <a:p>
            <a:pPr algn="ctr">
              <a:lnSpc>
                <a:spcPts val="4995"/>
              </a:lnSpc>
            </a:pPr>
            <a:r>
              <a:rPr lang="en-US" sz="3300">
                <a:solidFill>
                  <a:srgbClr val="000000"/>
                </a:solidFill>
                <a:latin typeface="Georgia Pro"/>
              </a:rPr>
              <a:t>Violations of the Student Conduct Code</a:t>
            </a:r>
          </a:p>
        </p:txBody>
      </p:sp>
      <p:sp>
        <p:nvSpPr>
          <p:cNvPr id="6" name="Freeform 6"/>
          <p:cNvSpPr/>
          <p:nvPr/>
        </p:nvSpPr>
        <p:spPr>
          <a:xfrm rot="16200000">
            <a:off x="13102061" y="2625023"/>
            <a:ext cx="10228367" cy="5095587"/>
          </a:xfrm>
          <a:custGeom>
            <a:avLst/>
            <a:gdLst/>
            <a:ahLst/>
            <a:cxnLst/>
            <a:rect l="l" t="t" r="r" b="b"/>
            <a:pathLst>
              <a:path w="10228367" h="5095587">
                <a:moveTo>
                  <a:pt x="0" y="0"/>
                </a:moveTo>
                <a:lnTo>
                  <a:pt x="10228368" y="0"/>
                </a:lnTo>
                <a:lnTo>
                  <a:pt x="10228368" y="5095587"/>
                </a:lnTo>
                <a:lnTo>
                  <a:pt x="0" y="5095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6200000" flipV="1">
            <a:off x="-5042429" y="2625023"/>
            <a:ext cx="10228367" cy="5095587"/>
          </a:xfrm>
          <a:custGeom>
            <a:avLst/>
            <a:gdLst/>
            <a:ahLst/>
            <a:cxnLst/>
            <a:rect l="l" t="t" r="r" b="b"/>
            <a:pathLst>
              <a:path w="10228367" h="5095587">
                <a:moveTo>
                  <a:pt x="0" y="5095587"/>
                </a:moveTo>
                <a:lnTo>
                  <a:pt x="10228368" y="5095587"/>
                </a:lnTo>
                <a:lnTo>
                  <a:pt x="10228368" y="0"/>
                </a:lnTo>
                <a:lnTo>
                  <a:pt x="0" y="0"/>
                </a:lnTo>
                <a:lnTo>
                  <a:pt x="0" y="509558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194937" y="8765995"/>
            <a:ext cx="920581" cy="920581"/>
          </a:xfrm>
          <a:custGeom>
            <a:avLst/>
            <a:gdLst/>
            <a:ahLst/>
            <a:cxnLst/>
            <a:rect l="l" t="t" r="r" b="b"/>
            <a:pathLst>
              <a:path w="920581" h="920581">
                <a:moveTo>
                  <a:pt x="0" y="0"/>
                </a:moveTo>
                <a:lnTo>
                  <a:pt x="920581" y="0"/>
                </a:lnTo>
                <a:lnTo>
                  <a:pt x="920581" y="920581"/>
                </a:lnTo>
                <a:lnTo>
                  <a:pt x="0" y="92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020184" y="659057"/>
            <a:ext cx="1072878" cy="1072878"/>
          </a:xfrm>
          <a:custGeom>
            <a:avLst/>
            <a:gdLst/>
            <a:ahLst/>
            <a:cxnLst/>
            <a:rect l="l" t="t" r="r" b="b"/>
            <a:pathLst>
              <a:path w="1072878" h="1072878">
                <a:moveTo>
                  <a:pt x="0" y="0"/>
                </a:moveTo>
                <a:lnTo>
                  <a:pt x="1072879" y="0"/>
                </a:lnTo>
                <a:lnTo>
                  <a:pt x="1072879" y="1072878"/>
                </a:lnTo>
                <a:lnTo>
                  <a:pt x="0" y="1072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189518" y="4149636"/>
            <a:ext cx="384142" cy="384142"/>
          </a:xfrm>
          <a:custGeom>
            <a:avLst/>
            <a:gdLst/>
            <a:ahLst/>
            <a:cxnLst/>
            <a:rect l="l" t="t" r="r" b="b"/>
            <a:pathLst>
              <a:path w="384142" h="384142">
                <a:moveTo>
                  <a:pt x="0" y="0"/>
                </a:moveTo>
                <a:lnTo>
                  <a:pt x="384142" y="0"/>
                </a:lnTo>
                <a:lnTo>
                  <a:pt x="384142" y="384142"/>
                </a:lnTo>
                <a:lnTo>
                  <a:pt x="0" y="384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2426764" y="6023492"/>
            <a:ext cx="781087" cy="781087"/>
          </a:xfrm>
          <a:custGeom>
            <a:avLst/>
            <a:gdLst/>
            <a:ahLst/>
            <a:cxnLst/>
            <a:rect l="l" t="t" r="r" b="b"/>
            <a:pathLst>
              <a:path w="781087" h="781087">
                <a:moveTo>
                  <a:pt x="0" y="0"/>
                </a:moveTo>
                <a:lnTo>
                  <a:pt x="781086" y="0"/>
                </a:lnTo>
                <a:lnTo>
                  <a:pt x="781086" y="781086"/>
                </a:lnTo>
                <a:lnTo>
                  <a:pt x="0" y="7810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06814" y="5880382"/>
            <a:ext cx="6013628" cy="6013628"/>
          </a:xfrm>
          <a:custGeom>
            <a:avLst/>
            <a:gdLst/>
            <a:ahLst/>
            <a:cxnLst/>
            <a:rect l="l" t="t" r="r" b="b"/>
            <a:pathLst>
              <a:path w="6013628" h="6013628">
                <a:moveTo>
                  <a:pt x="0" y="0"/>
                </a:moveTo>
                <a:lnTo>
                  <a:pt x="6013628" y="0"/>
                </a:lnTo>
                <a:lnTo>
                  <a:pt x="6013628" y="6013628"/>
                </a:lnTo>
                <a:lnTo>
                  <a:pt x="0" y="6013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992194" y="-2692748"/>
            <a:ext cx="8588704" cy="8588704"/>
          </a:xfrm>
          <a:custGeom>
            <a:avLst/>
            <a:gdLst/>
            <a:ahLst/>
            <a:cxnLst/>
            <a:rect l="l" t="t" r="r" b="b"/>
            <a:pathLst>
              <a:path w="8588704" h="8588704">
                <a:moveTo>
                  <a:pt x="0" y="0"/>
                </a:moveTo>
                <a:lnTo>
                  <a:pt x="8588704" y="0"/>
                </a:lnTo>
                <a:lnTo>
                  <a:pt x="8588704" y="8588704"/>
                </a:lnTo>
                <a:lnTo>
                  <a:pt x="0" y="8588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808476" y="614971"/>
            <a:ext cx="10700736" cy="2114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Student Support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ts val="791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Data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542421" y="625760"/>
            <a:ext cx="1251211" cy="1251211"/>
          </a:xfrm>
          <a:custGeom>
            <a:avLst/>
            <a:gdLst/>
            <a:ahLst/>
            <a:cxnLst/>
            <a:rect l="l" t="t" r="r" b="b"/>
            <a:pathLst>
              <a:path w="1251211" h="1251211">
                <a:moveTo>
                  <a:pt x="0" y="0"/>
                </a:moveTo>
                <a:lnTo>
                  <a:pt x="1251211" y="0"/>
                </a:lnTo>
                <a:lnTo>
                  <a:pt x="1251211" y="1251211"/>
                </a:lnTo>
                <a:lnTo>
                  <a:pt x="0" y="1251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51355" y="6669705"/>
            <a:ext cx="554689" cy="554689"/>
          </a:xfrm>
          <a:custGeom>
            <a:avLst/>
            <a:gdLst/>
            <a:ahLst/>
            <a:cxnLst/>
            <a:rect l="l" t="t" r="r" b="b"/>
            <a:pathLst>
              <a:path w="554689" h="554689">
                <a:moveTo>
                  <a:pt x="0" y="0"/>
                </a:moveTo>
                <a:lnTo>
                  <a:pt x="554690" y="0"/>
                </a:lnTo>
                <a:lnTo>
                  <a:pt x="554690" y="554689"/>
                </a:lnTo>
                <a:lnTo>
                  <a:pt x="0" y="5546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052395" y="185860"/>
            <a:ext cx="439900" cy="439900"/>
          </a:xfrm>
          <a:custGeom>
            <a:avLst/>
            <a:gdLst/>
            <a:ahLst/>
            <a:cxnLst/>
            <a:rect l="l" t="t" r="r" b="b"/>
            <a:pathLst>
              <a:path w="439900" h="439900">
                <a:moveTo>
                  <a:pt x="0" y="0"/>
                </a:moveTo>
                <a:lnTo>
                  <a:pt x="439900" y="0"/>
                </a:lnTo>
                <a:lnTo>
                  <a:pt x="439900" y="439900"/>
                </a:lnTo>
                <a:lnTo>
                  <a:pt x="0" y="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322471" y="1844536"/>
            <a:ext cx="439900" cy="439900"/>
          </a:xfrm>
          <a:custGeom>
            <a:avLst/>
            <a:gdLst/>
            <a:ahLst/>
            <a:cxnLst/>
            <a:rect l="l" t="t" r="r" b="b"/>
            <a:pathLst>
              <a:path w="439900" h="439900">
                <a:moveTo>
                  <a:pt x="0" y="0"/>
                </a:moveTo>
                <a:lnTo>
                  <a:pt x="439900" y="0"/>
                </a:lnTo>
                <a:lnTo>
                  <a:pt x="439900" y="439900"/>
                </a:lnTo>
                <a:lnTo>
                  <a:pt x="0" y="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 descr="A pie chart with text&#10;&#10;Description automatically generated">
            <a:extLst>
              <a:ext uri="{FF2B5EF4-FFF2-40B4-BE49-F238E27FC236}">
                <a16:creationId xmlns:a16="http://schemas.microsoft.com/office/drawing/2014/main" id="{FBFE8473-2E8D-C936-3AB9-130ECEA044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263" y="3761818"/>
            <a:ext cx="8279823" cy="5019676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54FB8497-A281-8ED9-B3C1-7B94863E72BD}"/>
              </a:ext>
            </a:extLst>
          </p:cNvPr>
          <p:cNvSpPr txBox="1"/>
          <p:nvPr/>
        </p:nvSpPr>
        <p:spPr>
          <a:xfrm>
            <a:off x="3238789" y="2568899"/>
            <a:ext cx="1184882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4AAD"/>
                </a:solidFill>
                <a:latin typeface="Georgia Pro"/>
                <a:ea typeface="+mn-lt"/>
                <a:cs typeface="+mn-lt"/>
              </a:rPr>
              <a:t>164 Total Support Cases During 2023-2024 &amp; 83 Out of the 1093 Freshmen Met With the Dean of Students Office for Support</a:t>
            </a:r>
            <a:endParaRPr lang="en-US" dirty="0">
              <a:latin typeface="Georgia Pro"/>
            </a:endParaRPr>
          </a:p>
        </p:txBody>
      </p:sp>
      <p:pic>
        <p:nvPicPr>
          <p:cNvPr id="10" name="Picture 9" descr="A pie chart with text and numbers&#10;&#10;Description automatically generated">
            <a:extLst>
              <a:ext uri="{FF2B5EF4-FFF2-40B4-BE49-F238E27FC236}">
                <a16:creationId xmlns:a16="http://schemas.microsoft.com/office/drawing/2014/main" id="{9CE5CD77-45E1-19E0-98F5-A2E680BCF2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8185" y="3761819"/>
            <a:ext cx="8591550" cy="5019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EEEB1D-9872-6215-E1E6-D73E4ADFB3C0}"/>
              </a:ext>
            </a:extLst>
          </p:cNvPr>
          <p:cNvSpPr txBox="1"/>
          <p:nvPr/>
        </p:nvSpPr>
        <p:spPr>
          <a:xfrm rot="-10800000" flipV="1">
            <a:off x="1864426" y="8860993"/>
            <a:ext cx="1460368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4AAD"/>
                </a:solidFill>
                <a:latin typeface="Georgia Pro"/>
                <a:ea typeface="Calibri"/>
                <a:cs typeface="Calibri"/>
              </a:rPr>
              <a:t>Percentage Reported of Total Freshmen: </a:t>
            </a:r>
          </a:p>
          <a:p>
            <a:pPr algn="ctr"/>
            <a:r>
              <a:rPr lang="en-US" sz="2800">
                <a:solidFill>
                  <a:srgbClr val="004AAD"/>
                </a:solidFill>
                <a:latin typeface="Georgia Pro"/>
                <a:ea typeface="Calibri"/>
                <a:cs typeface="Calibri"/>
              </a:rPr>
              <a:t>Expressions of Anxiousness (1.7%); Expressions of Depression (1.5%); Suicidal Ideation (.5%); Personal Crisis (1.5%); Repeated Absence (.9%)</a:t>
            </a:r>
          </a:p>
        </p:txBody>
      </p:sp>
    </p:spTree>
    <p:extLst>
      <p:ext uri="{BB962C8B-B14F-4D97-AF65-F5344CB8AC3E}">
        <p14:creationId xmlns:p14="http://schemas.microsoft.com/office/powerpoint/2010/main" val="176040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98069" y="-4002931"/>
            <a:ext cx="10280765" cy="18299097"/>
          </a:xfrm>
          <a:custGeom>
            <a:avLst/>
            <a:gdLst/>
            <a:ahLst/>
            <a:cxnLst/>
            <a:rect l="l" t="t" r="r" b="b"/>
            <a:pathLst>
              <a:path w="10280765" h="18299097">
                <a:moveTo>
                  <a:pt x="0" y="0"/>
                </a:moveTo>
                <a:lnTo>
                  <a:pt x="10280765" y="0"/>
                </a:lnTo>
                <a:lnTo>
                  <a:pt x="10280765" y="18299097"/>
                </a:lnTo>
                <a:lnTo>
                  <a:pt x="0" y="182990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06657" y="1724160"/>
            <a:ext cx="11663589" cy="6619339"/>
            <a:chOff x="0" y="0"/>
            <a:chExt cx="4482076" cy="25436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2076" cy="2543675"/>
            </a:xfrm>
            <a:custGeom>
              <a:avLst/>
              <a:gdLst/>
              <a:ahLst/>
              <a:cxnLst/>
              <a:rect l="l" t="t" r="r" b="b"/>
              <a:pathLst>
                <a:path w="4482076" h="2543675">
                  <a:moveTo>
                    <a:pt x="4357616" y="2543675"/>
                  </a:moveTo>
                  <a:lnTo>
                    <a:pt x="124460" y="2543675"/>
                  </a:lnTo>
                  <a:cubicBezTo>
                    <a:pt x="55880" y="2543675"/>
                    <a:pt x="0" y="2487795"/>
                    <a:pt x="0" y="24192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7616" y="0"/>
                  </a:lnTo>
                  <a:cubicBezTo>
                    <a:pt x="4426196" y="0"/>
                    <a:pt x="4482076" y="55880"/>
                    <a:pt x="4482076" y="124460"/>
                  </a:cubicBezTo>
                  <a:lnTo>
                    <a:pt x="4482076" y="2419215"/>
                  </a:lnTo>
                  <a:cubicBezTo>
                    <a:pt x="4482076" y="2487795"/>
                    <a:pt x="4426196" y="2543675"/>
                    <a:pt x="4357616" y="2543675"/>
                  </a:cubicBezTo>
                  <a:close/>
                </a:path>
              </a:pathLst>
            </a:custGeom>
            <a:solidFill>
              <a:srgbClr val="F0E7D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06657" y="2800620"/>
            <a:ext cx="11678433" cy="4713855"/>
            <a:chOff x="0" y="397882"/>
            <a:chExt cx="15571244" cy="6285140"/>
          </a:xfrm>
        </p:grpSpPr>
        <p:sp>
          <p:nvSpPr>
            <p:cNvPr id="6" name="TextBox 6"/>
            <p:cNvSpPr txBox="1"/>
            <p:nvPr/>
          </p:nvSpPr>
          <p:spPr>
            <a:xfrm>
              <a:off x="19792" y="397882"/>
              <a:ext cx="15551452" cy="6285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59"/>
                </a:lnSpc>
              </a:pPr>
              <a:r>
                <a:rPr lang="en-US" sz="9600" dirty="0">
                  <a:solidFill>
                    <a:srgbClr val="004AAD"/>
                  </a:solidFill>
                  <a:latin typeface="Elephant Pro"/>
                </a:rPr>
                <a:t>Fall Semester </a:t>
              </a:r>
              <a:endParaRPr lang="en-US">
                <a:ea typeface="Calibri"/>
                <a:cs typeface="Calibri"/>
              </a:endParaRPr>
            </a:p>
            <a:p>
              <a:pPr algn="ctr">
                <a:lnSpc>
                  <a:spcPts val="9059"/>
                </a:lnSpc>
              </a:pPr>
              <a:r>
                <a:rPr lang="en-US" sz="9600" dirty="0">
                  <a:solidFill>
                    <a:srgbClr val="004AAD"/>
                  </a:solidFill>
                  <a:latin typeface="Elephant Pro"/>
                </a:rPr>
                <a:t>Common Adjustments &amp; Experiences</a:t>
              </a:r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127638"/>
              <a:ext cx="15551452" cy="759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86"/>
                </a:lnSpc>
              </a:pPr>
              <a:endParaRPr lang="en-US" sz="3150">
                <a:solidFill>
                  <a:srgbClr val="000000"/>
                </a:solidFill>
                <a:latin typeface="Georgia Pr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504106">
            <a:off x="12311900" y="-3131793"/>
            <a:ext cx="11784566" cy="5870857"/>
          </a:xfrm>
          <a:custGeom>
            <a:avLst/>
            <a:gdLst/>
            <a:ahLst/>
            <a:cxnLst/>
            <a:rect l="l" t="t" r="r" b="b"/>
            <a:pathLst>
              <a:path w="11784566" h="5870857">
                <a:moveTo>
                  <a:pt x="0" y="0"/>
                </a:moveTo>
                <a:lnTo>
                  <a:pt x="11784566" y="0"/>
                </a:lnTo>
                <a:lnTo>
                  <a:pt x="11784566" y="5870857"/>
                </a:lnTo>
                <a:lnTo>
                  <a:pt x="0" y="58708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970678">
            <a:off x="-6194391" y="7114536"/>
            <a:ext cx="11784566" cy="5870857"/>
          </a:xfrm>
          <a:custGeom>
            <a:avLst/>
            <a:gdLst/>
            <a:ahLst/>
            <a:cxnLst/>
            <a:rect l="l" t="t" r="r" b="b"/>
            <a:pathLst>
              <a:path w="11784566" h="5870857">
                <a:moveTo>
                  <a:pt x="0" y="0"/>
                </a:moveTo>
                <a:lnTo>
                  <a:pt x="11784566" y="0"/>
                </a:lnTo>
                <a:lnTo>
                  <a:pt x="11784566" y="5870856"/>
                </a:lnTo>
                <a:lnTo>
                  <a:pt x="0" y="5870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10800000" flipV="1">
            <a:off x="5620316" y="572009"/>
            <a:ext cx="7045717" cy="1101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August</a:t>
            </a:r>
          </a:p>
        </p:txBody>
      </p:sp>
      <p:sp>
        <p:nvSpPr>
          <p:cNvPr id="23" name="Freeform 23"/>
          <p:cNvSpPr/>
          <p:nvPr/>
        </p:nvSpPr>
        <p:spPr>
          <a:xfrm>
            <a:off x="618582" y="568494"/>
            <a:ext cx="920581" cy="920581"/>
          </a:xfrm>
          <a:custGeom>
            <a:avLst/>
            <a:gdLst/>
            <a:ahLst/>
            <a:cxnLst/>
            <a:rect l="l" t="t" r="r" b="b"/>
            <a:pathLst>
              <a:path w="920581" h="920581">
                <a:moveTo>
                  <a:pt x="0" y="0"/>
                </a:moveTo>
                <a:lnTo>
                  <a:pt x="920580" y="0"/>
                </a:lnTo>
                <a:lnTo>
                  <a:pt x="920580" y="920581"/>
                </a:lnTo>
                <a:lnTo>
                  <a:pt x="0" y="92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543219" y="3332786"/>
            <a:ext cx="1072878" cy="1072878"/>
          </a:xfrm>
          <a:custGeom>
            <a:avLst/>
            <a:gdLst/>
            <a:ahLst/>
            <a:cxnLst/>
            <a:rect l="l" t="t" r="r" b="b"/>
            <a:pathLst>
              <a:path w="1072878" h="1072878">
                <a:moveTo>
                  <a:pt x="0" y="0"/>
                </a:moveTo>
                <a:lnTo>
                  <a:pt x="1072879" y="0"/>
                </a:lnTo>
                <a:lnTo>
                  <a:pt x="1072879" y="1072878"/>
                </a:lnTo>
                <a:lnTo>
                  <a:pt x="0" y="1072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700F7F8D-6858-9AFB-217B-12D1969CD637}"/>
              </a:ext>
            </a:extLst>
          </p:cNvPr>
          <p:cNvSpPr/>
          <p:nvPr/>
        </p:nvSpPr>
        <p:spPr>
          <a:xfrm>
            <a:off x="3347729" y="2049389"/>
            <a:ext cx="11942330" cy="7775354"/>
          </a:xfrm>
          <a:custGeom>
            <a:avLst/>
            <a:gdLst/>
            <a:ahLst/>
            <a:cxnLst/>
            <a:rect l="l" t="t" r="r" b="b"/>
            <a:pathLst>
              <a:path w="4482076" h="2664981">
                <a:moveTo>
                  <a:pt x="4357616" y="2664981"/>
                </a:moveTo>
                <a:lnTo>
                  <a:pt x="124460" y="2664981"/>
                </a:lnTo>
                <a:cubicBezTo>
                  <a:pt x="55880" y="2664981"/>
                  <a:pt x="0" y="2609101"/>
                  <a:pt x="0" y="254052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357616" y="0"/>
                </a:lnTo>
                <a:cubicBezTo>
                  <a:pt x="4426196" y="0"/>
                  <a:pt x="4482076" y="55880"/>
                  <a:pt x="4482076" y="124460"/>
                </a:cubicBezTo>
                <a:lnTo>
                  <a:pt x="4482076" y="2540521"/>
                </a:lnTo>
                <a:cubicBezTo>
                  <a:pt x="4482076" y="2609101"/>
                  <a:pt x="4426196" y="2664981"/>
                  <a:pt x="4357616" y="2664981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ADAA978D-0DF5-DA01-F53E-3488A7D6C8D6}"/>
              </a:ext>
            </a:extLst>
          </p:cNvPr>
          <p:cNvSpPr txBox="1"/>
          <p:nvPr/>
        </p:nvSpPr>
        <p:spPr>
          <a:xfrm>
            <a:off x="3360003" y="2183087"/>
            <a:ext cx="11567993" cy="803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300" b="1" u="sng">
                <a:latin typeface="Georgia Pro"/>
              </a:rPr>
              <a:t>Common Student Issues:</a:t>
            </a:r>
            <a:endParaRPr lang="en-US">
              <a:ea typeface="Calibri"/>
              <a:cs typeface="Calibri"/>
            </a:endParaRP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Lifestyle Adjustments 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Homesickness/Loneliness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Feeling Overwhelmed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Imposter Syndrome</a:t>
            </a:r>
          </a:p>
          <a:p>
            <a:pPr algn="ctr">
              <a:spcAft>
                <a:spcPts val="400"/>
              </a:spcAft>
            </a:pPr>
            <a:r>
              <a:rPr lang="en-US" sz="3300" b="1" u="sng">
                <a:latin typeface="Georgia Pro"/>
              </a:rPr>
              <a:t>Common Events/Experiences: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Move-In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Prowl/Welcome Weekend Activities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Potential Party Attendance 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First Day of Classes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300" err="1">
                <a:latin typeface="Georgia Pro"/>
              </a:rPr>
              <a:t>Pantherpalooza</a:t>
            </a:r>
            <a:endParaRPr lang="en-US" sz="3300">
              <a:latin typeface="Georgia Pro"/>
            </a:endParaRP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Meet the Greeks (NPHC/NAFLO)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Last Day to Withdrawal From University for Full Refund (Aug. 30)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83516" y="531812"/>
            <a:ext cx="15720968" cy="1139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4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September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354063" y="1917285"/>
            <a:ext cx="11579874" cy="8153158"/>
            <a:chOff x="0" y="0"/>
            <a:chExt cx="4482076" cy="29593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2076" cy="2959357"/>
            </a:xfrm>
            <a:custGeom>
              <a:avLst/>
              <a:gdLst/>
              <a:ahLst/>
              <a:cxnLst/>
              <a:rect l="l" t="t" r="r" b="b"/>
              <a:pathLst>
                <a:path w="4482076" h="2959357">
                  <a:moveTo>
                    <a:pt x="4357616" y="2959357"/>
                  </a:moveTo>
                  <a:lnTo>
                    <a:pt x="124460" y="2959357"/>
                  </a:lnTo>
                  <a:cubicBezTo>
                    <a:pt x="55880" y="2959357"/>
                    <a:pt x="0" y="2903477"/>
                    <a:pt x="0" y="28348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7616" y="0"/>
                  </a:lnTo>
                  <a:cubicBezTo>
                    <a:pt x="4426196" y="0"/>
                    <a:pt x="4482076" y="55880"/>
                    <a:pt x="4482076" y="124460"/>
                  </a:cubicBezTo>
                  <a:lnTo>
                    <a:pt x="4482076" y="2834897"/>
                  </a:lnTo>
                  <a:cubicBezTo>
                    <a:pt x="4482076" y="2903477"/>
                    <a:pt x="4426196" y="2959357"/>
                    <a:pt x="4357616" y="295935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13102061" y="2625023"/>
            <a:ext cx="10228367" cy="5095587"/>
          </a:xfrm>
          <a:custGeom>
            <a:avLst/>
            <a:gdLst/>
            <a:ahLst/>
            <a:cxnLst/>
            <a:rect l="l" t="t" r="r" b="b"/>
            <a:pathLst>
              <a:path w="10228367" h="5095587">
                <a:moveTo>
                  <a:pt x="0" y="0"/>
                </a:moveTo>
                <a:lnTo>
                  <a:pt x="10228368" y="0"/>
                </a:lnTo>
                <a:lnTo>
                  <a:pt x="10228368" y="5095587"/>
                </a:lnTo>
                <a:lnTo>
                  <a:pt x="0" y="5095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 flipV="1">
            <a:off x="-5042429" y="2625023"/>
            <a:ext cx="10228367" cy="5095587"/>
          </a:xfrm>
          <a:custGeom>
            <a:avLst/>
            <a:gdLst/>
            <a:ahLst/>
            <a:cxnLst/>
            <a:rect l="l" t="t" r="r" b="b"/>
            <a:pathLst>
              <a:path w="10228367" h="5095587">
                <a:moveTo>
                  <a:pt x="0" y="5095587"/>
                </a:moveTo>
                <a:lnTo>
                  <a:pt x="10228368" y="5095587"/>
                </a:lnTo>
                <a:lnTo>
                  <a:pt x="10228368" y="0"/>
                </a:lnTo>
                <a:lnTo>
                  <a:pt x="0" y="0"/>
                </a:lnTo>
                <a:lnTo>
                  <a:pt x="0" y="509558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45555" y="8842144"/>
            <a:ext cx="920581" cy="920581"/>
          </a:xfrm>
          <a:custGeom>
            <a:avLst/>
            <a:gdLst/>
            <a:ahLst/>
            <a:cxnLst/>
            <a:rect l="l" t="t" r="r" b="b"/>
            <a:pathLst>
              <a:path w="920581" h="920581">
                <a:moveTo>
                  <a:pt x="0" y="0"/>
                </a:moveTo>
                <a:lnTo>
                  <a:pt x="920581" y="0"/>
                </a:lnTo>
                <a:lnTo>
                  <a:pt x="920581" y="920581"/>
                </a:lnTo>
                <a:lnTo>
                  <a:pt x="0" y="92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468045" y="58633"/>
            <a:ext cx="1072878" cy="1072878"/>
          </a:xfrm>
          <a:custGeom>
            <a:avLst/>
            <a:gdLst/>
            <a:ahLst/>
            <a:cxnLst/>
            <a:rect l="l" t="t" r="r" b="b"/>
            <a:pathLst>
              <a:path w="1072878" h="1072878">
                <a:moveTo>
                  <a:pt x="0" y="0"/>
                </a:moveTo>
                <a:lnTo>
                  <a:pt x="1072878" y="0"/>
                </a:lnTo>
                <a:lnTo>
                  <a:pt x="1072878" y="1072878"/>
                </a:lnTo>
                <a:lnTo>
                  <a:pt x="0" y="1072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004042" y="3871421"/>
            <a:ext cx="384142" cy="384142"/>
          </a:xfrm>
          <a:custGeom>
            <a:avLst/>
            <a:gdLst/>
            <a:ahLst/>
            <a:cxnLst/>
            <a:rect l="l" t="t" r="r" b="b"/>
            <a:pathLst>
              <a:path w="384142" h="384142">
                <a:moveTo>
                  <a:pt x="0" y="0"/>
                </a:moveTo>
                <a:lnTo>
                  <a:pt x="384141" y="0"/>
                </a:lnTo>
                <a:lnTo>
                  <a:pt x="384141" y="384142"/>
                </a:lnTo>
                <a:lnTo>
                  <a:pt x="0" y="384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723633" y="7467079"/>
            <a:ext cx="781087" cy="781087"/>
          </a:xfrm>
          <a:custGeom>
            <a:avLst/>
            <a:gdLst/>
            <a:ahLst/>
            <a:cxnLst/>
            <a:rect l="l" t="t" r="r" b="b"/>
            <a:pathLst>
              <a:path w="781087" h="781087">
                <a:moveTo>
                  <a:pt x="0" y="0"/>
                </a:moveTo>
                <a:lnTo>
                  <a:pt x="781087" y="0"/>
                </a:lnTo>
                <a:lnTo>
                  <a:pt x="781087" y="781086"/>
                </a:lnTo>
                <a:lnTo>
                  <a:pt x="0" y="7810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DA67B149-DA6E-D87F-00A0-81A6F4E9AA46}"/>
              </a:ext>
            </a:extLst>
          </p:cNvPr>
          <p:cNvSpPr txBox="1"/>
          <p:nvPr/>
        </p:nvSpPr>
        <p:spPr>
          <a:xfrm>
            <a:off x="3360003" y="2079176"/>
            <a:ext cx="11567993" cy="7832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300" b="1" u="sng">
                <a:latin typeface="Georgia Pro"/>
              </a:rPr>
              <a:t>Common Student Issues:</a:t>
            </a:r>
            <a:endParaRPr lang="en-US">
              <a:ea typeface="Calibri"/>
              <a:cs typeface="Calibri"/>
            </a:endParaRPr>
          </a:p>
          <a:p>
            <a:pPr marL="457200" algn="ctr">
              <a:spcAft>
                <a:spcPts val="8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Homesickness/Loneliness</a:t>
            </a:r>
          </a:p>
          <a:p>
            <a:pPr marL="457200" algn="ctr">
              <a:spcAft>
                <a:spcPts val="8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Feeling Overwhelmed</a:t>
            </a:r>
          </a:p>
          <a:p>
            <a:pPr marL="457200" algn="ctr">
              <a:spcAft>
                <a:spcPts val="8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First Tests/Major Assignments Due</a:t>
            </a:r>
          </a:p>
          <a:p>
            <a:pPr marL="457200" algn="ctr">
              <a:spcAft>
                <a:spcPts val="8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Roommate Conflicts</a:t>
            </a:r>
          </a:p>
          <a:p>
            <a:pPr algn="ctr">
              <a:spcAft>
                <a:spcPts val="800"/>
              </a:spcAft>
            </a:pPr>
            <a:r>
              <a:rPr lang="en-US" sz="3300" b="1" u="sng">
                <a:latin typeface="Georgia Pro"/>
              </a:rPr>
              <a:t>Common Events/Experiences:</a:t>
            </a:r>
          </a:p>
          <a:p>
            <a:pPr marL="457200" algn="ctr">
              <a:spcAft>
                <a:spcPts val="8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Labor Day (No Classes)</a:t>
            </a:r>
          </a:p>
          <a:p>
            <a:pPr marL="457200" algn="ctr">
              <a:spcAft>
                <a:spcPts val="8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First Home Football Game</a:t>
            </a:r>
          </a:p>
          <a:p>
            <a:pPr marL="457200" algn="ctr">
              <a:spcAft>
                <a:spcPts val="8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Fraternity/Sorority Recruitment (IFC/PHC)</a:t>
            </a:r>
            <a:endParaRPr lang="en-US">
              <a:ea typeface="Calibri"/>
              <a:cs typeface="Calibri"/>
            </a:endParaRPr>
          </a:p>
          <a:p>
            <a:pPr marL="457200" algn="ctr">
              <a:spcAft>
                <a:spcPts val="8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Latino Heritage Month OAIE Events</a:t>
            </a:r>
          </a:p>
          <a:p>
            <a:pPr marL="457200" algn="ctr">
              <a:spcAft>
                <a:spcPts val="8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Apply for Scholarships Through Academic Works</a:t>
            </a:r>
          </a:p>
          <a:p>
            <a:pPr marL="457200" algn="ctr">
              <a:spcAft>
                <a:spcPts val="800"/>
              </a:spcAft>
              <a:buFont typeface="Arial"/>
              <a:buChar char="•"/>
            </a:pPr>
            <a:r>
              <a:rPr lang="en-US" sz="3300">
                <a:latin typeface="Georgia Pro"/>
              </a:rPr>
              <a:t>Neighborhood Week (Housing)</a:t>
            </a:r>
          </a:p>
          <a:p>
            <a:pPr marL="457200" algn="ctr">
              <a:spcAft>
                <a:spcPts val="800"/>
              </a:spcAft>
              <a:buFont typeface="Arial"/>
              <a:buChar char="•"/>
            </a:pPr>
            <a:r>
              <a:rPr lang="en-US" sz="3300">
                <a:latin typeface="Georgia Pro"/>
                <a:ea typeface="+mn-lt"/>
                <a:cs typeface="+mn-lt"/>
              </a:rPr>
              <a:t>Last Day to Withdrawal for 50% Refund (Sept. 16)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17608" y="48898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310665" y="488988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501690" y="1246413"/>
            <a:ext cx="920581" cy="920581"/>
          </a:xfrm>
          <a:custGeom>
            <a:avLst/>
            <a:gdLst/>
            <a:ahLst/>
            <a:cxnLst/>
            <a:rect l="l" t="t" r="r" b="b"/>
            <a:pathLst>
              <a:path w="920581" h="920581">
                <a:moveTo>
                  <a:pt x="0" y="0"/>
                </a:moveTo>
                <a:lnTo>
                  <a:pt x="920581" y="0"/>
                </a:lnTo>
                <a:lnTo>
                  <a:pt x="920581" y="920581"/>
                </a:lnTo>
                <a:lnTo>
                  <a:pt x="0" y="92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658286" y="8388012"/>
            <a:ext cx="1072878" cy="1072878"/>
          </a:xfrm>
          <a:custGeom>
            <a:avLst/>
            <a:gdLst/>
            <a:ahLst/>
            <a:cxnLst/>
            <a:rect l="l" t="t" r="r" b="b"/>
            <a:pathLst>
              <a:path w="1072878" h="1072878">
                <a:moveTo>
                  <a:pt x="0" y="0"/>
                </a:moveTo>
                <a:lnTo>
                  <a:pt x="1072879" y="0"/>
                </a:lnTo>
                <a:lnTo>
                  <a:pt x="1072879" y="1072878"/>
                </a:lnTo>
                <a:lnTo>
                  <a:pt x="0" y="1072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708396" y="463781"/>
            <a:ext cx="5228643" cy="1149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October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181615" y="1703413"/>
            <a:ext cx="10264701" cy="8364921"/>
            <a:chOff x="0" y="0"/>
            <a:chExt cx="4482076" cy="29593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82076" cy="2959357"/>
            </a:xfrm>
            <a:custGeom>
              <a:avLst/>
              <a:gdLst/>
              <a:ahLst/>
              <a:cxnLst/>
              <a:rect l="l" t="t" r="r" b="b"/>
              <a:pathLst>
                <a:path w="4482076" h="2959357">
                  <a:moveTo>
                    <a:pt x="4357616" y="2959357"/>
                  </a:moveTo>
                  <a:lnTo>
                    <a:pt x="124460" y="2959357"/>
                  </a:lnTo>
                  <a:cubicBezTo>
                    <a:pt x="55880" y="2959357"/>
                    <a:pt x="0" y="2903477"/>
                    <a:pt x="0" y="28348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57616" y="0"/>
                  </a:lnTo>
                  <a:cubicBezTo>
                    <a:pt x="4426196" y="0"/>
                    <a:pt x="4482076" y="55880"/>
                    <a:pt x="4482076" y="124460"/>
                  </a:cubicBezTo>
                  <a:lnTo>
                    <a:pt x="4482076" y="2834897"/>
                  </a:lnTo>
                  <a:cubicBezTo>
                    <a:pt x="4482076" y="2903477"/>
                    <a:pt x="4426196" y="2959357"/>
                    <a:pt x="4357616" y="295935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20C36DC9-FC5F-E3B8-32B6-BDB2D9E1D894}"/>
              </a:ext>
            </a:extLst>
          </p:cNvPr>
          <p:cNvSpPr txBox="1"/>
          <p:nvPr/>
        </p:nvSpPr>
        <p:spPr>
          <a:xfrm>
            <a:off x="4276835" y="1775078"/>
            <a:ext cx="10172644" cy="8288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3300" b="1" u="sng">
                <a:latin typeface="Georgia Pro"/>
              </a:rPr>
              <a:t>Common Student Issues: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Academic Stress w/ Midterms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Homesickness/Loneliness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Independence Issues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Time Management Issues Between Socials &amp; Academics </a:t>
            </a:r>
          </a:p>
          <a:p>
            <a:pPr algn="ctr">
              <a:lnSpc>
                <a:spcPts val="4995"/>
              </a:lnSpc>
            </a:pPr>
            <a:r>
              <a:rPr lang="en-US" sz="3300" b="1" u="sng">
                <a:latin typeface="Georgia Pro"/>
              </a:rPr>
              <a:t>Common Events/Experiences: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Midterms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Meeting w/ Academic Advisors for Spring Classes</a:t>
            </a:r>
            <a:endParaRPr lang="en-US" sz="3300">
              <a:latin typeface="Georgia Pro"/>
              <a:ea typeface="Calibri"/>
              <a:cs typeface="Calibri"/>
            </a:endParaRP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Fall Break (No Classes)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 err="1">
                <a:latin typeface="Georgia Pro"/>
              </a:rPr>
              <a:t>Halloweekend</a:t>
            </a:r>
            <a:r>
              <a:rPr lang="en-US" sz="3300">
                <a:latin typeface="Georgia Pro"/>
              </a:rPr>
              <a:t> Activities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Homecoming</a:t>
            </a:r>
          </a:p>
          <a:p>
            <a:pPr marL="457200" indent="-457200" algn="ctr">
              <a:lnSpc>
                <a:spcPts val="4995"/>
              </a:lnSpc>
              <a:buFont typeface="Arial"/>
              <a:buChar char="•"/>
            </a:pPr>
            <a:r>
              <a:rPr lang="en-US" sz="3300">
                <a:latin typeface="Georgia Pro"/>
              </a:rPr>
              <a:t>Rising Cases of Academic Dishonesty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06814" y="6251486"/>
            <a:ext cx="6013628" cy="6013628"/>
          </a:xfrm>
          <a:custGeom>
            <a:avLst/>
            <a:gdLst/>
            <a:ahLst/>
            <a:cxnLst/>
            <a:rect l="l" t="t" r="r" b="b"/>
            <a:pathLst>
              <a:path w="6013628" h="6013628">
                <a:moveTo>
                  <a:pt x="0" y="0"/>
                </a:moveTo>
                <a:lnTo>
                  <a:pt x="6013628" y="0"/>
                </a:lnTo>
                <a:lnTo>
                  <a:pt x="6013628" y="6013628"/>
                </a:lnTo>
                <a:lnTo>
                  <a:pt x="0" y="6013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036726" y="-2811501"/>
            <a:ext cx="8588704" cy="8588704"/>
          </a:xfrm>
          <a:custGeom>
            <a:avLst/>
            <a:gdLst/>
            <a:ahLst/>
            <a:cxnLst/>
            <a:rect l="l" t="t" r="r" b="b"/>
            <a:pathLst>
              <a:path w="8588704" h="8588704">
                <a:moveTo>
                  <a:pt x="0" y="0"/>
                </a:moveTo>
                <a:lnTo>
                  <a:pt x="8588704" y="0"/>
                </a:lnTo>
                <a:lnTo>
                  <a:pt x="8588704" y="8588704"/>
                </a:lnTo>
                <a:lnTo>
                  <a:pt x="0" y="8588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793632" y="555593"/>
            <a:ext cx="10700736" cy="1101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9600">
                <a:solidFill>
                  <a:srgbClr val="004AAD"/>
                </a:solidFill>
                <a:latin typeface="Elephant Pro"/>
              </a:rPr>
              <a:t>November</a:t>
            </a:r>
          </a:p>
        </p:txBody>
      </p:sp>
      <p:sp>
        <p:nvSpPr>
          <p:cNvPr id="5" name="Freeform 5"/>
          <p:cNvSpPr/>
          <p:nvPr/>
        </p:nvSpPr>
        <p:spPr>
          <a:xfrm>
            <a:off x="2542421" y="625760"/>
            <a:ext cx="1251211" cy="1251211"/>
          </a:xfrm>
          <a:custGeom>
            <a:avLst/>
            <a:gdLst/>
            <a:ahLst/>
            <a:cxnLst/>
            <a:rect l="l" t="t" r="r" b="b"/>
            <a:pathLst>
              <a:path w="1251211" h="1251211">
                <a:moveTo>
                  <a:pt x="0" y="0"/>
                </a:moveTo>
                <a:lnTo>
                  <a:pt x="1251211" y="0"/>
                </a:lnTo>
                <a:lnTo>
                  <a:pt x="1251211" y="1251211"/>
                </a:lnTo>
                <a:lnTo>
                  <a:pt x="0" y="1251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51355" y="6669705"/>
            <a:ext cx="554689" cy="554689"/>
          </a:xfrm>
          <a:custGeom>
            <a:avLst/>
            <a:gdLst/>
            <a:ahLst/>
            <a:cxnLst/>
            <a:rect l="l" t="t" r="r" b="b"/>
            <a:pathLst>
              <a:path w="554689" h="554689">
                <a:moveTo>
                  <a:pt x="0" y="0"/>
                </a:moveTo>
                <a:lnTo>
                  <a:pt x="554690" y="0"/>
                </a:lnTo>
                <a:lnTo>
                  <a:pt x="554690" y="554689"/>
                </a:lnTo>
                <a:lnTo>
                  <a:pt x="0" y="5546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814889" y="185860"/>
            <a:ext cx="439900" cy="439900"/>
          </a:xfrm>
          <a:custGeom>
            <a:avLst/>
            <a:gdLst/>
            <a:ahLst/>
            <a:cxnLst/>
            <a:rect l="l" t="t" r="r" b="b"/>
            <a:pathLst>
              <a:path w="439900" h="439900">
                <a:moveTo>
                  <a:pt x="0" y="0"/>
                </a:moveTo>
                <a:lnTo>
                  <a:pt x="439900" y="0"/>
                </a:lnTo>
                <a:lnTo>
                  <a:pt x="439900" y="439900"/>
                </a:lnTo>
                <a:lnTo>
                  <a:pt x="0" y="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322471" y="1844536"/>
            <a:ext cx="439900" cy="439900"/>
          </a:xfrm>
          <a:custGeom>
            <a:avLst/>
            <a:gdLst/>
            <a:ahLst/>
            <a:cxnLst/>
            <a:rect l="l" t="t" r="r" b="b"/>
            <a:pathLst>
              <a:path w="439900" h="439900">
                <a:moveTo>
                  <a:pt x="0" y="0"/>
                </a:moveTo>
                <a:lnTo>
                  <a:pt x="439900" y="0"/>
                </a:lnTo>
                <a:lnTo>
                  <a:pt x="439900" y="439900"/>
                </a:lnTo>
                <a:lnTo>
                  <a:pt x="0" y="439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339353" y="1838459"/>
            <a:ext cx="11599071" cy="8260723"/>
            <a:chOff x="0" y="0"/>
            <a:chExt cx="5054576" cy="29593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54576" cy="2959357"/>
            </a:xfrm>
            <a:custGeom>
              <a:avLst/>
              <a:gdLst/>
              <a:ahLst/>
              <a:cxnLst/>
              <a:rect l="l" t="t" r="r" b="b"/>
              <a:pathLst>
                <a:path w="5054576" h="2959357">
                  <a:moveTo>
                    <a:pt x="4930116" y="2959357"/>
                  </a:moveTo>
                  <a:lnTo>
                    <a:pt x="124460" y="2959357"/>
                  </a:lnTo>
                  <a:cubicBezTo>
                    <a:pt x="55880" y="2959357"/>
                    <a:pt x="0" y="2903477"/>
                    <a:pt x="0" y="28348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30116" y="0"/>
                  </a:lnTo>
                  <a:cubicBezTo>
                    <a:pt x="4998696" y="0"/>
                    <a:pt x="5054576" y="55880"/>
                    <a:pt x="5054576" y="124460"/>
                  </a:cubicBezTo>
                  <a:lnTo>
                    <a:pt x="5054576" y="2834897"/>
                  </a:lnTo>
                  <a:cubicBezTo>
                    <a:pt x="5054576" y="2903477"/>
                    <a:pt x="4998696" y="2959357"/>
                    <a:pt x="4930116" y="295935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5">
            <a:extLst>
              <a:ext uri="{FF2B5EF4-FFF2-40B4-BE49-F238E27FC236}">
                <a16:creationId xmlns:a16="http://schemas.microsoft.com/office/drawing/2014/main" id="{855D3CA9-90C1-1410-F896-4ADB5BEE40B4}"/>
              </a:ext>
            </a:extLst>
          </p:cNvPr>
          <p:cNvSpPr txBox="1"/>
          <p:nvPr/>
        </p:nvSpPr>
        <p:spPr>
          <a:xfrm>
            <a:off x="3345158" y="1937953"/>
            <a:ext cx="11582837" cy="805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3200" b="1" u="sng">
                <a:latin typeface="Georgia Pro"/>
              </a:rPr>
              <a:t>Common Student Issues:</a:t>
            </a:r>
            <a:endParaRPr lang="en-US" sz="3200">
              <a:ea typeface="Calibri"/>
              <a:cs typeface="Calibri"/>
            </a:endParaRP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Struggles to Cope w/ Academic &amp; Social Pressures</a:t>
            </a:r>
            <a:endParaRPr lang="en-US" sz="3200">
              <a:ea typeface="Calibri"/>
              <a:cs typeface="Calibri"/>
            </a:endParaRP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"Pre-Finals" Stress Emerges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Increase in Anxiety &amp; Depression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Roommate or Floor Tensions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Time Management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Financial Stress (Bills Need to be Paid In Order to Register for Classes or to See Final Grades, Holds Placed Nov. 1)</a:t>
            </a:r>
          </a:p>
          <a:p>
            <a:pPr algn="ctr">
              <a:spcAft>
                <a:spcPts val="400"/>
              </a:spcAft>
            </a:pPr>
            <a:r>
              <a:rPr lang="en-US" sz="3200" b="1" u="sng">
                <a:latin typeface="Georgia Pro"/>
              </a:rPr>
              <a:t>Common Events/Experiences: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Family Weekend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Academic Dishonesty Cases Increase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Greek Life Initiations/Formal Events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Thanksgiving Break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Officer Elections for Many Greek Orgs &amp; RSOs</a:t>
            </a:r>
          </a:p>
          <a:p>
            <a:pPr marL="457200" algn="ctr">
              <a:spcAft>
                <a:spcPts val="400"/>
              </a:spcAft>
              <a:buFont typeface="Arial"/>
              <a:buChar char="•"/>
            </a:pPr>
            <a:r>
              <a:rPr lang="en-US" sz="3200">
                <a:latin typeface="Georgia Pro"/>
              </a:rPr>
              <a:t>Freshmen Class Registration Opens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Microsoft Office PowerPoint</Application>
  <PresentationFormat>Custom</PresentationFormat>
  <Paragraphs>245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Elephant Pro</vt:lpstr>
      <vt:lpstr>Georgia Pro</vt:lpstr>
      <vt:lpstr>Arial,Sans-Serif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Choices Presentation 2023-2024</dc:title>
  <dc:creator>Jody E Stone</dc:creator>
  <cp:lastModifiedBy>Jody E Stone</cp:lastModifiedBy>
  <cp:revision>16</cp:revision>
  <dcterms:created xsi:type="dcterms:W3CDTF">2006-08-16T00:00:00Z</dcterms:created>
  <dcterms:modified xsi:type="dcterms:W3CDTF">2024-06-03T15:13:07Z</dcterms:modified>
  <dc:identifier>DAFtIiGUipw</dc:identifier>
</cp:coreProperties>
</file>