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64" r:id="rId3"/>
    <p:sldId id="325" r:id="rId4"/>
    <p:sldId id="326" r:id="rId5"/>
    <p:sldId id="327" r:id="rId6"/>
    <p:sldId id="328" r:id="rId7"/>
    <p:sldId id="257" r:id="rId8"/>
    <p:sldId id="306" r:id="rId9"/>
    <p:sldId id="278" r:id="rId10"/>
    <p:sldId id="277" r:id="rId11"/>
    <p:sldId id="329" r:id="rId12"/>
    <p:sldId id="297" r:id="rId13"/>
    <p:sldId id="258" r:id="rId14"/>
    <p:sldId id="268" r:id="rId15"/>
    <p:sldId id="259" r:id="rId16"/>
    <p:sldId id="280" r:id="rId17"/>
    <p:sldId id="281" r:id="rId18"/>
    <p:sldId id="260" r:id="rId19"/>
    <p:sldId id="261" r:id="rId20"/>
    <p:sldId id="262" r:id="rId21"/>
    <p:sldId id="265" r:id="rId22"/>
    <p:sldId id="298" r:id="rId23"/>
    <p:sldId id="263" r:id="rId24"/>
    <p:sldId id="299" r:id="rId25"/>
    <p:sldId id="300" r:id="rId26"/>
    <p:sldId id="301" r:id="rId27"/>
    <p:sldId id="302" r:id="rId28"/>
    <p:sldId id="303" r:id="rId29"/>
    <p:sldId id="305" r:id="rId30"/>
    <p:sldId id="304" r:id="rId31"/>
    <p:sldId id="269" r:id="rId32"/>
    <p:sldId id="270" r:id="rId33"/>
    <p:sldId id="271" r:id="rId34"/>
    <p:sldId id="276" r:id="rId35"/>
    <p:sldId id="272" r:id="rId36"/>
    <p:sldId id="273" r:id="rId37"/>
    <p:sldId id="274" r:id="rId38"/>
    <p:sldId id="275" r:id="rId39"/>
    <p:sldId id="324" r:id="rId40"/>
    <p:sldId id="283" r:id="rId41"/>
    <p:sldId id="282" r:id="rId42"/>
    <p:sldId id="284" r:id="rId43"/>
    <p:sldId id="285" r:id="rId44"/>
    <p:sldId id="286" r:id="rId45"/>
    <p:sldId id="290" r:id="rId46"/>
    <p:sldId id="279" r:id="rId47"/>
    <p:sldId id="287" r:id="rId48"/>
    <p:sldId id="266" r:id="rId49"/>
    <p:sldId id="291" r:id="rId50"/>
    <p:sldId id="267" r:id="rId51"/>
    <p:sldId id="314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30" r:id="rId67"/>
    <p:sldId id="331" r:id="rId68"/>
    <p:sldId id="332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64" autoAdjust="0"/>
  </p:normalViewPr>
  <p:slideViewPr>
    <p:cSldViewPr>
      <p:cViewPr>
        <p:scale>
          <a:sx n="113" d="100"/>
          <a:sy n="113" d="100"/>
        </p:scale>
        <p:origin x="-158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C6F01-DF8E-453D-AE12-8FD5C86F7936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2E6B2-6AFE-4F32-9D3A-122ACB2BC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1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David</a:t>
            </a:r>
            <a:endParaRPr lang="en-US" u="none" dirty="0" smtClean="0"/>
          </a:p>
          <a:p>
            <a:endParaRPr lang="en-US" u="none" dirty="0" smtClean="0"/>
          </a:p>
          <a:p>
            <a:r>
              <a:rPr lang="en-US" u="none" dirty="0" smtClean="0"/>
              <a:t>The heat maps</a:t>
            </a:r>
            <a:r>
              <a:rPr lang="en-US" u="none" baseline="0" dirty="0" smtClean="0"/>
              <a:t> shown here represent our findings.  The greater concentrations (red zones and white zones) are representative of several highly weighted websites in that category.</a:t>
            </a:r>
          </a:p>
          <a:p>
            <a:endParaRPr lang="en-US" u="none" baseline="0" dirty="0" smtClean="0"/>
          </a:p>
          <a:p>
            <a:r>
              <a:rPr lang="en-US" u="none" baseline="0" dirty="0" smtClean="0"/>
              <a:t>Though restricted registration websites did have a higher accuracy level, they also were more likely to have a higher complexity level.</a:t>
            </a:r>
          </a:p>
          <a:p>
            <a:endParaRPr lang="en-US" u="none" baseline="0" dirty="0" smtClean="0"/>
          </a:p>
          <a:p>
            <a:r>
              <a:rPr lang="en-US" u="none" baseline="0" dirty="0" smtClean="0"/>
              <a:t>Unrestricted websites were more diverse in their return, but had concerning concentrations in inaccurate, but accessible information.  Anecdotally, a review of the websites which populated these areas suggests that a lot of the content driving these concentrations was from user developed content such as blogs.</a:t>
            </a:r>
          </a:p>
          <a:p>
            <a:endParaRPr lang="en-US" u="none" baseline="0" dirty="0" smtClean="0"/>
          </a:p>
          <a:p>
            <a:r>
              <a:rPr lang="en-US" u="none" baseline="0" dirty="0" smtClean="0"/>
              <a:t>The most accurate data of the study was also some of the least accessible, scoring very low on the </a:t>
            </a:r>
            <a:r>
              <a:rPr lang="en-US" u="none" baseline="0" dirty="0" err="1" smtClean="0"/>
              <a:t>Flesch</a:t>
            </a:r>
            <a:r>
              <a:rPr lang="en-US" u="none" baseline="0" dirty="0" smtClean="0"/>
              <a:t> Reading Ease Scale.  </a:t>
            </a:r>
          </a:p>
          <a:p>
            <a:endParaRPr lang="en-US" u="none" baseline="0" dirty="0" smtClean="0"/>
          </a:p>
          <a:p>
            <a:r>
              <a:rPr lang="en-US" u="none" baseline="0" dirty="0" smtClean="0"/>
              <a:t>As a result of this study, we are now ready to discuss some of the problems associated with finding health information online.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83354-7303-4B22-A72A-E156087BDEF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3FC8-71FA-4D55-873A-5F25A50205B4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98D3-97FE-4C05-8051-79781249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3FC8-71FA-4D55-873A-5F25A50205B4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98D3-97FE-4C05-8051-79781249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9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3FC8-71FA-4D55-873A-5F25A50205B4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98D3-97FE-4C05-8051-79781249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4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3FC8-71FA-4D55-873A-5F25A50205B4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98D3-97FE-4C05-8051-79781249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49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3FC8-71FA-4D55-873A-5F25A50205B4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98D3-97FE-4C05-8051-79781249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43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3FC8-71FA-4D55-873A-5F25A50205B4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98D3-97FE-4C05-8051-79781249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3FC8-71FA-4D55-873A-5F25A50205B4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98D3-97FE-4C05-8051-79781249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3FC8-71FA-4D55-873A-5F25A50205B4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98D3-97FE-4C05-8051-797812498B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rgbClr val="ADDB7B"/>
          </a:solidFill>
          <a:ln>
            <a:solidFill>
              <a:srgbClr val="ADD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https://twimg0-a.akamaihd.net/profile_images/2284174758/v65oai7fxn47qv9nectx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1200" y1="23600" x2="31200" y2="23600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0" t="11127" r="10153" b="15717"/>
          <a:stretch/>
        </p:blipFill>
        <p:spPr bwMode="auto">
          <a:xfrm>
            <a:off x="76200" y="125506"/>
            <a:ext cx="1326776" cy="117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0" y="1060609"/>
            <a:ext cx="14574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!?</a:t>
            </a:r>
            <a:endParaRPr 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4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al Enviro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3FC8-71FA-4D55-873A-5F25A50205B4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98D3-97FE-4C05-8051-797812498B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rgbClr val="ADDB7B"/>
          </a:solidFill>
          <a:ln>
            <a:solidFill>
              <a:srgbClr val="ADD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https://twimg0-a.akamaihd.net/profile_images/2284174758/v65oai7fxn47qv9nectx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1200" y1="23600" x2="31200" y2="23600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0" t="11127" r="10153" b="15717"/>
          <a:stretch/>
        </p:blipFill>
        <p:spPr bwMode="auto">
          <a:xfrm>
            <a:off x="76200" y="125506"/>
            <a:ext cx="1326776" cy="117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0" y="1060609"/>
            <a:ext cx="14574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!?</a:t>
            </a:r>
            <a:endParaRPr 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r="5628"/>
          <a:stretch/>
        </p:blipFill>
        <p:spPr>
          <a:xfrm>
            <a:off x="178453" y="2717504"/>
            <a:ext cx="1095376" cy="10859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Box 11"/>
          <p:cNvSpPr txBox="1"/>
          <p:nvPr userDrawn="1"/>
        </p:nvSpPr>
        <p:spPr>
          <a:xfrm>
            <a:off x="479920" y="3886200"/>
            <a:ext cx="492443" cy="25719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The Social Environment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77639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tforms and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3FC8-71FA-4D55-873A-5F25A50205B4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98D3-97FE-4C05-8051-797812498B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rgbClr val="ADDB7B"/>
          </a:solidFill>
          <a:ln>
            <a:solidFill>
              <a:srgbClr val="ADD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twimg0-a.akamaihd.net/profile_images/2284174758/v65oai7fxn47qv9nectx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1200" y1="23600" x2="31200" y2="23600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0" t="11127" r="10153" b="15717"/>
          <a:stretch/>
        </p:blipFill>
        <p:spPr bwMode="auto">
          <a:xfrm>
            <a:off x="76200" y="125506"/>
            <a:ext cx="1326776" cy="117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0" y="1060609"/>
            <a:ext cx="14574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!?</a:t>
            </a:r>
            <a:endParaRPr 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itchFamily="66" charset="0"/>
            </a:endParaRPr>
          </a:p>
        </p:txBody>
      </p:sp>
      <p:pic>
        <p:nvPicPr>
          <p:cNvPr id="11" name="Picture 4" descr="http://blogs-images.forbes.com/benkerschberg/files/2011/09/Social-Media-Icon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1" y="2743200"/>
            <a:ext cx="1095376" cy="106218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303620" y="3886200"/>
            <a:ext cx="800219" cy="25719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Social</a:t>
            </a:r>
            <a:r>
              <a:rPr lang="en-US" sz="2000" b="1" baseline="0" dirty="0" smtClean="0"/>
              <a:t> Media: Platforms and Tools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4431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outh and 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rgbClr val="ADDB7B"/>
          </a:solidFill>
          <a:ln>
            <a:solidFill>
              <a:srgbClr val="ADD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SMS marketing to youth with TextMagic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3"/>
          <a:stretch/>
        </p:blipFill>
        <p:spPr bwMode="auto">
          <a:xfrm>
            <a:off x="181037" y="2761601"/>
            <a:ext cx="1095376" cy="104378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3FC8-71FA-4D55-873A-5F25A50205B4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98D3-97FE-4C05-8051-797812498B51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ttps://twimg0-a.akamaihd.net/profile_images/2284174758/v65oai7fxn47qv9nectx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1200" y1="23600" x2="31200" y2="23600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0" t="11127" r="10153" b="15717"/>
          <a:stretch/>
        </p:blipFill>
        <p:spPr bwMode="auto">
          <a:xfrm>
            <a:off x="76200" y="125506"/>
            <a:ext cx="1326776" cy="117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0" y="1060609"/>
            <a:ext cx="14574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!?</a:t>
            </a:r>
            <a:endParaRPr 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82504" y="3886200"/>
            <a:ext cx="492443" cy="25719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Social Media and Youth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1958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ven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rgbClr val="ADDB7B"/>
          </a:solidFill>
          <a:ln>
            <a:solidFill>
              <a:srgbClr val="ADD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0" y="2761601"/>
            <a:ext cx="1095376" cy="10659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3FC8-71FA-4D55-873A-5F25A50205B4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98D3-97FE-4C05-8051-797812498B51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ttps://twimg0-a.akamaihd.net/profile_images/2284174758/v65oai7fxn47qv9nectx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1200" y1="23600" x2="31200" y2="23600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0" t="11127" r="10153" b="15717"/>
          <a:stretch/>
        </p:blipFill>
        <p:spPr bwMode="auto">
          <a:xfrm>
            <a:off x="76200" y="125506"/>
            <a:ext cx="1326776" cy="117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0" y="1060609"/>
            <a:ext cx="14574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!?</a:t>
            </a:r>
            <a:endParaRPr 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9479" y="4038600"/>
            <a:ext cx="800219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Social</a:t>
            </a:r>
            <a:r>
              <a:rPr lang="en-US" sz="2000" b="1" baseline="0" dirty="0" smtClean="0"/>
              <a:t> Media and Prevention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014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3FC8-71FA-4D55-873A-5F25A50205B4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98D3-97FE-4C05-8051-79781249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1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3FC8-71FA-4D55-873A-5F25A50205B4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98D3-97FE-4C05-8051-79781249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9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3FC8-71FA-4D55-873A-5F25A50205B4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98D3-97FE-4C05-8051-79781249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2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33FC8-71FA-4D55-873A-5F25A50205B4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E98D3-97FE-4C05-8051-797812498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2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pewinternet.org/Commentary/2012/March/Pew-Internet-Social-Networking-full-detail.aspx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pewinternet.org/Commentary/2012/March/Pew-Internet-Social-Networking-full-detail.aspx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pewinternet.org/Commentary/2012/March/Pew-Internet-Social-Networking-full-detail.aspx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27846" y="-228600"/>
            <a:ext cx="7288309" cy="5386090"/>
            <a:chOff x="76200" y="457200"/>
            <a:chExt cx="7288309" cy="5386090"/>
          </a:xfrm>
        </p:grpSpPr>
        <p:pic>
          <p:nvPicPr>
            <p:cNvPr id="1026" name="Picture 2" descr="https://twimg0-a.akamaihd.net/profile_images/2284174758/v65oai7fxn47qv9nectx.pn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0"/>
            <a:stretch/>
          </p:blipFill>
          <p:spPr bwMode="auto">
            <a:xfrm>
              <a:off x="76200" y="685800"/>
              <a:ext cx="4762500" cy="415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009103" y="457200"/>
              <a:ext cx="3355406" cy="5386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400" dirty="0" smtClean="0">
                  <a:solidFill>
                    <a:srgbClr val="ADDB7B"/>
                  </a:solidFill>
                  <a:latin typeface="Matura MT Script Capitals" pitchFamily="66" charset="0"/>
                </a:rPr>
                <a:t>!?</a:t>
              </a:r>
              <a:endParaRPr lang="en-US" sz="34400" dirty="0">
                <a:solidFill>
                  <a:srgbClr val="ADDB7B"/>
                </a:solidFill>
                <a:latin typeface="Matura MT Script Capitals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What The Tweet!?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3600" dirty="0" smtClean="0"/>
              <a:t>Using Social Media to Increase Involvement in Prevention Campaigns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David M. Arnold</a:t>
            </a:r>
          </a:p>
          <a:p>
            <a:r>
              <a:rPr lang="en-US" dirty="0" smtClean="0"/>
              <a:t>The BACCHUS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55uinistqS8/T0-YfCH85aI/AAAAAAAABj0/KpAJNZFcjwk/s640/serious-cat-master-of-style-mem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6025" y="1590675"/>
            <a:ext cx="55435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857500"/>
            <a:ext cx="7162800" cy="1143000"/>
          </a:xfrm>
        </p:spPr>
        <p:txBody>
          <a:bodyPr/>
          <a:lstStyle/>
          <a:p>
            <a:r>
              <a:rPr lang="en-US" b="1" dirty="0" smtClean="0"/>
              <a:t>The Internet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55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Health Information Online</a:t>
            </a:r>
            <a:br>
              <a:rPr lang="en-US" sz="3200" dirty="0" smtClean="0"/>
            </a:br>
            <a:r>
              <a:rPr lang="en-US" sz="2400" dirty="0" smtClean="0"/>
              <a:t>Readability and Accuracy by Website Type</a:t>
            </a:r>
            <a:br>
              <a:rPr lang="en-US" sz="2400" dirty="0" smtClean="0"/>
            </a:br>
            <a:r>
              <a:rPr lang="en-US" sz="2000" i="1" dirty="0" smtClean="0"/>
              <a:t>From “I Heard On The Internet That… Helping Students Find Reliable Health Information Online” presented at ACHA National Meeting in 2011</a:t>
            </a:r>
            <a:r>
              <a:rPr lang="en-US" sz="2400" i="1" dirty="0" smtClean="0"/>
              <a:t> </a:t>
            </a:r>
            <a:endParaRPr lang="en-US" sz="3200" i="1" dirty="0"/>
          </a:p>
        </p:txBody>
      </p:sp>
      <p:pic>
        <p:nvPicPr>
          <p:cNvPr id="9" name="Content Placeholder 8" descr="unrestrict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21873"/>
            <a:ext cx="4038600" cy="4082617"/>
          </a:xfrm>
          <a:ln w="19050">
            <a:solidFill>
              <a:schemeClr val="tx1"/>
            </a:solidFill>
          </a:ln>
        </p:spPr>
      </p:pic>
      <p:pic>
        <p:nvPicPr>
          <p:cNvPr id="11" name="Content Placeholder 10" descr="restricted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799379"/>
            <a:ext cx="4038600" cy="4127605"/>
          </a:xfrm>
          <a:ln w="190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57200" y="5909846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Restricted Registration (.</a:t>
            </a:r>
            <a:r>
              <a:rPr lang="en-US" sz="1600" dirty="0" err="1" smtClean="0"/>
              <a:t>edu</a:t>
            </a:r>
            <a:r>
              <a:rPr lang="en-US" sz="1600" dirty="0" smtClean="0"/>
              <a:t>, .</a:t>
            </a:r>
            <a:r>
              <a:rPr lang="en-US" sz="1600" dirty="0" err="1" smtClean="0"/>
              <a:t>gov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5909846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Unrestricted Registration (.com, .org, </a:t>
            </a:r>
            <a:r>
              <a:rPr lang="en-US" sz="1600" dirty="0" err="1" smtClean="0"/>
              <a:t>.net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654710"/>
            <a:ext cx="5486399" cy="1548581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“The trouble with quotes on the Internet is that you can never know if they are genuine.”</a:t>
            </a:r>
          </a:p>
        </p:txBody>
      </p:sp>
      <p:pic>
        <p:nvPicPr>
          <p:cNvPr id="6148" name="Picture 4" descr="https://encrypted-tbn0.gstatic.com/images?q=tbn:ANd9GcQuMZBK8C2Dq8_6k7arT7SclV6dXFfSJEzQtb0vhJv3mkBUTZq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6615" r="13495" b="30124"/>
          <a:stretch/>
        </p:blipFill>
        <p:spPr bwMode="auto">
          <a:xfrm>
            <a:off x="1676400" y="2654710"/>
            <a:ext cx="1519083" cy="154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1310" y="422787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-Abraham Lincoln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1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Agenda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899623" y="1524000"/>
            <a:ext cx="5948977" cy="1085975"/>
            <a:chOff x="1899623" y="1524000"/>
            <a:chExt cx="5948977" cy="10859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7" r="5628"/>
            <a:stretch/>
          </p:blipFill>
          <p:spPr>
            <a:xfrm>
              <a:off x="1899623" y="1524000"/>
              <a:ext cx="1095376" cy="108597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211900" y="1805377"/>
              <a:ext cx="463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Online Social Environments</a:t>
              </a:r>
              <a:endParaRPr lang="en-US" sz="28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99623" y="2743200"/>
            <a:ext cx="5948977" cy="1043782"/>
            <a:chOff x="1899623" y="2743200"/>
            <a:chExt cx="5948977" cy="1043782"/>
          </a:xfrm>
        </p:grpSpPr>
        <p:pic>
          <p:nvPicPr>
            <p:cNvPr id="9" name="Picture 2" descr="SMS marketing to youth with TextMagic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93"/>
            <a:stretch/>
          </p:blipFill>
          <p:spPr bwMode="auto">
            <a:xfrm>
              <a:off x="1899623" y="2743200"/>
              <a:ext cx="1095376" cy="104378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211900" y="3012681"/>
              <a:ext cx="463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Social Media and Youth</a:t>
              </a:r>
              <a:endParaRPr lang="en-US" sz="28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99623" y="3953199"/>
            <a:ext cx="6939577" cy="1062183"/>
            <a:chOff x="1899623" y="3953199"/>
            <a:chExt cx="6939577" cy="1062183"/>
          </a:xfrm>
        </p:grpSpPr>
        <p:pic>
          <p:nvPicPr>
            <p:cNvPr id="8" name="Picture 4" descr="http://blogs-images.forbes.com/benkerschberg/files/2011/09/Social-Media-Ico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623" y="3953199"/>
              <a:ext cx="1095376" cy="106218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211899" y="4222681"/>
              <a:ext cx="5627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Social Media: Platforms and Tools</a:t>
              </a:r>
              <a:endParaRPr lang="en-US" sz="28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99623" y="5165883"/>
            <a:ext cx="5427077" cy="1065998"/>
            <a:chOff x="1899623" y="5165883"/>
            <a:chExt cx="5427077" cy="10659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623" y="5165883"/>
              <a:ext cx="1095376" cy="106599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211900" y="5221829"/>
              <a:ext cx="4114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Integrating Prevention Efforts and Social Media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608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Environments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820185" y="1380924"/>
            <a:ext cx="4875231" cy="5248476"/>
            <a:chOff x="2270291" y="1380924"/>
            <a:chExt cx="4875231" cy="5248476"/>
          </a:xfrm>
        </p:grpSpPr>
        <p:sp>
          <p:nvSpPr>
            <p:cNvPr id="4" name="Block Arc 3"/>
            <p:cNvSpPr/>
            <p:nvPr/>
          </p:nvSpPr>
          <p:spPr>
            <a:xfrm>
              <a:off x="2647279" y="1613064"/>
              <a:ext cx="4498243" cy="4498243"/>
            </a:xfrm>
            <a:prstGeom prst="blockArc">
              <a:avLst>
                <a:gd name="adj1" fmla="val 3688313"/>
                <a:gd name="adj2" fmla="val 21571172"/>
                <a:gd name="adj3" fmla="val 109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780" y="2790421"/>
              <a:ext cx="953240" cy="2143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13464" y="4933950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11118" y="3200198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70291" y="3438322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28989" y="1380924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48198" y="1765766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8106" y="1576192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3276600" y="3752649"/>
              <a:ext cx="914400" cy="0"/>
            </a:xfrm>
            <a:prstGeom prst="straightConnector1">
              <a:avLst/>
            </a:prstGeom>
            <a:ln w="76200">
              <a:solidFill>
                <a:srgbClr val="ADDB7B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373020" y="2613491"/>
              <a:ext cx="570580" cy="553370"/>
            </a:xfrm>
            <a:prstGeom prst="straightConnector1">
              <a:avLst/>
            </a:prstGeom>
            <a:ln w="76200"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3733800" y="4438449"/>
              <a:ext cx="685980" cy="627880"/>
            </a:xfrm>
            <a:prstGeom prst="straightConnector1">
              <a:avLst/>
            </a:prstGeom>
            <a:ln w="76200">
              <a:solidFill>
                <a:srgbClr val="ADDB7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913110" y="2542513"/>
              <a:ext cx="577035" cy="624348"/>
            </a:xfrm>
            <a:prstGeom prst="straightConnector1">
              <a:avLst/>
            </a:prstGeom>
            <a:ln w="7620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724400" y="5018554"/>
              <a:ext cx="0" cy="55337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3276600" y="4047923"/>
              <a:ext cx="914400" cy="0"/>
            </a:xfrm>
            <a:prstGeom prst="straightConnector1">
              <a:avLst/>
            </a:prstGeom>
            <a:ln w="762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581400" y="2737776"/>
              <a:ext cx="577035" cy="624348"/>
            </a:xfrm>
            <a:prstGeom prst="straightConnector1">
              <a:avLst/>
            </a:prstGeom>
            <a:ln w="76200">
              <a:solidFill>
                <a:srgbClr val="ADDB7B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105400" y="5018554"/>
              <a:ext cx="0" cy="553370"/>
            </a:xfrm>
            <a:prstGeom prst="straightConnector1">
              <a:avLst/>
            </a:prstGeom>
            <a:ln w="76200">
              <a:solidFill>
                <a:srgbClr val="ADDB7B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4864" y="5687444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18523" y="5781675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76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principle, a community that is impacted by the people in it, and that impacts the people in it</a:t>
            </a:r>
          </a:p>
          <a:p>
            <a:r>
              <a:rPr lang="en-US" dirty="0" smtClean="0"/>
              <a:t>Some social environments are more communal heavy (the community affects people more) or individually heavy (individual members affect the community more)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Social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162800" cy="13353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Social environments in the context of virtual communities (or hybrid communities)</a:t>
            </a:r>
          </a:p>
        </p:txBody>
      </p:sp>
      <p:pic>
        <p:nvPicPr>
          <p:cNvPr id="3074" name="Picture 2" descr="http://getfile9.posterous.com/getfile/files.posterous.com/uniquevisitor/d6tfmKJehMN5VmNpkGDVLkIb3knGBOr3NzP3E4XIPwKsgCFrDO6TrKG5wL7P/Screen_shot_2010-12-20_at_3.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35543"/>
            <a:ext cx="458152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5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Online Social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social environments are more immediately malleable by individuals</a:t>
            </a:r>
          </a:p>
          <a:p>
            <a:pPr lvl="1"/>
            <a:r>
              <a:rPr lang="en-US" dirty="0" smtClean="0"/>
              <a:t>Filtration </a:t>
            </a:r>
            <a:r>
              <a:rPr lang="en-US" i="1" dirty="0" smtClean="0"/>
              <a:t>not </a:t>
            </a:r>
            <a:r>
              <a:rPr lang="en-US" dirty="0" smtClean="0"/>
              <a:t>immediate, sometimes difficult to determine</a:t>
            </a:r>
          </a:p>
          <a:p>
            <a:pPr lvl="1"/>
            <a:r>
              <a:rPr lang="en-US" dirty="0" smtClean="0"/>
              <a:t>Builds unrealistic/incomplete environmental norms</a:t>
            </a:r>
          </a:p>
          <a:p>
            <a:r>
              <a:rPr lang="en-US" dirty="0" smtClean="0"/>
              <a:t>Individuals are likely to be part of multiple online social environments simultaneously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0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Models of Online Social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Facebook, particularly a group or subset (e.g. high school friends)</a:t>
            </a:r>
          </a:p>
          <a:p>
            <a:r>
              <a:rPr lang="en-US" dirty="0" smtClean="0"/>
              <a:t>Newsgroup/discussion boards</a:t>
            </a:r>
          </a:p>
          <a:p>
            <a:r>
              <a:rPr lang="en-US" dirty="0" smtClean="0"/>
              <a:t>News aggregate and discussion sites</a:t>
            </a:r>
          </a:p>
          <a:p>
            <a:r>
              <a:rPr lang="en-US" dirty="0" smtClean="0"/>
              <a:t>Image/project sharing sites</a:t>
            </a:r>
            <a:endParaRPr lang="en-US" dirty="0"/>
          </a:p>
        </p:txBody>
      </p:sp>
      <p:pic>
        <p:nvPicPr>
          <p:cNvPr id="2050" name="Picture 2" descr="https://encrypted-tbn3.gstatic.com/images?q=tbn:ANd9GcQIi-_0GcNnM2sPNPKshWfzcvq6xmQjtQOgZs6dTj_Z4OiB3o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45" y="2438400"/>
            <a:ext cx="23145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6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@David Arnold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638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David Arnold</a:t>
            </a:r>
            <a:br>
              <a:rPr lang="en-US" dirty="0" smtClean="0"/>
            </a:br>
            <a:r>
              <a:rPr lang="en-US" dirty="0" smtClean="0"/>
              <a:t>Director of Alcohol Abuse and Impaired Driving Prevention Initiatives</a:t>
            </a:r>
          </a:p>
          <a:p>
            <a:r>
              <a:rPr lang="en-US" dirty="0" smtClean="0"/>
              <a:t>The BACCHUS Network</a:t>
            </a:r>
          </a:p>
          <a:p>
            <a:r>
              <a:rPr lang="en-US" dirty="0" smtClean="0"/>
              <a:t>Over 10 years experience in college alcohol prevention</a:t>
            </a:r>
          </a:p>
        </p:txBody>
      </p:sp>
      <p:pic>
        <p:nvPicPr>
          <p:cNvPr id="5122" name="Picture 2" descr="Davi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b="33018"/>
          <a:stretch/>
        </p:blipFill>
        <p:spPr bwMode="auto">
          <a:xfrm>
            <a:off x="1586983" y="1656733"/>
            <a:ext cx="1461017" cy="13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543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Okay, Great … But What Does This Have to Do with Social Media and Prevention?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Social media describes the communication between and among online social environments and individuals </a:t>
            </a:r>
          </a:p>
          <a:p>
            <a:r>
              <a:rPr lang="en-US" dirty="0" smtClean="0"/>
              <a:t>To be successful in your prevention efforts, you must engage with the social environment – for online social media prevention, it is the online social environments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Social Media:</a:t>
            </a:r>
            <a:br>
              <a:rPr lang="en-US" dirty="0" smtClean="0"/>
            </a:br>
            <a:r>
              <a:rPr lang="en-US" dirty="0" smtClean="0"/>
              <a:t>How Does Social Media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5029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Framework encourages and facilitates user engagement (Web 2.0)</a:t>
            </a:r>
          </a:p>
          <a:p>
            <a:r>
              <a:rPr lang="en-US" dirty="0" smtClean="0"/>
              <a:t>Social media systems communicate in real-time (fosters “always on”)</a:t>
            </a:r>
          </a:p>
          <a:p>
            <a:r>
              <a:rPr lang="en-US" dirty="0" smtClean="0"/>
              <a:t>Customizes per user experience (simple to complex)</a:t>
            </a:r>
            <a:endParaRPr lang="en-US" dirty="0"/>
          </a:p>
        </p:txBody>
      </p:sp>
      <p:pic>
        <p:nvPicPr>
          <p:cNvPr id="1026" name="Picture 2" descr="http://upload.wikimedia.org/wikipedia/en/thumb/0/0f/Time_youcover01.jpg/220px-Time_youcove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33588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&amp; Youth</a:t>
            </a:r>
            <a:endParaRPr lang="en-US" dirty="0"/>
          </a:p>
        </p:txBody>
      </p:sp>
      <p:pic>
        <p:nvPicPr>
          <p:cNvPr id="8194" name="Picture 2" descr="SMS marketing to youth with TextMag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1" y="1371601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Social Media: How Do Youth Use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Connectivity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Information</a:t>
            </a:r>
          </a:p>
          <a:p>
            <a:r>
              <a:rPr lang="en-US" dirty="0" smtClean="0"/>
              <a:t>Expression</a:t>
            </a:r>
          </a:p>
          <a:p>
            <a:r>
              <a:rPr lang="en-US" dirty="0" smtClean="0"/>
              <a:t>Entertainment</a:t>
            </a:r>
          </a:p>
          <a:p>
            <a:r>
              <a:rPr lang="en-US" dirty="0" smtClean="0"/>
              <a:t>Voyeurism &amp;</a:t>
            </a:r>
            <a:br>
              <a:rPr lang="en-US" dirty="0" smtClean="0"/>
            </a:br>
            <a:r>
              <a:rPr lang="en-US" dirty="0" smtClean="0"/>
              <a:t>Exhibitionism </a:t>
            </a:r>
          </a:p>
          <a:p>
            <a:endParaRPr lang="en-US" dirty="0"/>
          </a:p>
        </p:txBody>
      </p:sp>
      <p:sp>
        <p:nvSpPr>
          <p:cNvPr id="4" name="AutoShape 2" descr="http://blogs-images.forbes.com/benkerschberg/files/2011/09/Social-Media-Icons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blogs-images.forbes.com/benkerschberg/files/2011/09/Social-Media-I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35394"/>
            <a:ext cx="3457576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1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93% of youth 13-24 have cellphones</a:t>
            </a:r>
          </a:p>
          <a:p>
            <a:r>
              <a:rPr lang="en-US" dirty="0" smtClean="0"/>
              <a:t>Approximately 2/3 are Internet enabled (Smartphones)</a:t>
            </a:r>
          </a:p>
          <a:p>
            <a:r>
              <a:rPr lang="en-US" dirty="0" smtClean="0"/>
              <a:t>Almost all spend at least 2 hours, daily, actively connected to the Internet</a:t>
            </a:r>
          </a:p>
          <a:p>
            <a:r>
              <a:rPr lang="en-US" dirty="0" smtClean="0"/>
              <a:t>Social identity linked to online social environment presence – “without a profile, you are no one”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6518268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from the Pew Research Center - </a:t>
            </a:r>
            <a:r>
              <a:rPr lang="en-US" sz="1400" dirty="0">
                <a:hlinkClick r:id="rId2"/>
              </a:rPr>
              <a:t>http://pewinternet.org</a:t>
            </a:r>
            <a:r>
              <a:rPr lang="en-US" sz="1400" dirty="0" smtClean="0">
                <a:hlinkClick r:id="rId2"/>
              </a:rPr>
              <a:t>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84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1143000"/>
          </a:xfrm>
        </p:spPr>
        <p:txBody>
          <a:bodyPr/>
          <a:lstStyle/>
          <a:p>
            <a:r>
              <a:rPr lang="en-US" dirty="0" smtClean="0"/>
              <a:t>Youth Identity in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162800" cy="4525963"/>
          </a:xfrm>
        </p:spPr>
        <p:txBody>
          <a:bodyPr/>
          <a:lstStyle/>
          <a:p>
            <a:r>
              <a:rPr lang="en-US" dirty="0" smtClean="0"/>
              <a:t>Anonymous outlets allow for expression detached from primary identity, allowing exploratory engagement</a:t>
            </a:r>
          </a:p>
          <a:p>
            <a:r>
              <a:rPr lang="en-US" dirty="0" smtClean="0"/>
              <a:t>Considered “safe spaces”</a:t>
            </a:r>
          </a:p>
          <a:p>
            <a:r>
              <a:rPr lang="en-US" dirty="0" smtClean="0"/>
              <a:t>Transition to link primary identity and new expressed identities</a:t>
            </a:r>
          </a:p>
          <a:p>
            <a:endParaRPr lang="en-US" dirty="0"/>
          </a:p>
        </p:txBody>
      </p:sp>
      <p:pic>
        <p:nvPicPr>
          <p:cNvPr id="11266" name="Picture 2" descr="http://www.tonyjalicea.com/wp-content/uploads/2011/08/mistakenident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4"/>
          <a:stretch/>
        </p:blipFill>
        <p:spPr bwMode="auto">
          <a:xfrm>
            <a:off x="3224213" y="4911213"/>
            <a:ext cx="4067175" cy="194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4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Adolescent Voyeurism and Exhibitionism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Adolescent development relies on the observance of cultural norms and the mimicking of those norms</a:t>
            </a:r>
          </a:p>
          <a:p>
            <a:r>
              <a:rPr lang="en-US" dirty="0" smtClean="0"/>
              <a:t>Is also developmentally common to centralize personality</a:t>
            </a:r>
          </a:p>
          <a:p>
            <a:r>
              <a:rPr lang="en-US" dirty="0" smtClean="0"/>
              <a:t>Online, this manifests as a perceived need to </a:t>
            </a:r>
            <a:r>
              <a:rPr lang="en-US" i="1" dirty="0" smtClean="0"/>
              <a:t>always know </a:t>
            </a:r>
            <a:r>
              <a:rPr lang="en-US" dirty="0" smtClean="0"/>
              <a:t>and </a:t>
            </a:r>
            <a:r>
              <a:rPr lang="en-US" i="1" dirty="0" smtClean="0"/>
              <a:t>always be heard/seen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0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Social Environments as Risk and Protective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5486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Some environments are linked with higher utilization of protective factors regarding mental health (peer connection, positive modeling)</a:t>
            </a:r>
          </a:p>
          <a:p>
            <a:r>
              <a:rPr lang="en-US" dirty="0" smtClean="0"/>
              <a:t>Some environments increase risk factors (negative modeling, isolation, pressured encouragement)</a:t>
            </a:r>
          </a:p>
          <a:p>
            <a:r>
              <a:rPr lang="en-US" dirty="0" smtClean="0"/>
              <a:t>Like real-life models, more environments are beneficial, even when some increase risk</a:t>
            </a:r>
          </a:p>
        </p:txBody>
      </p:sp>
      <p:pic>
        <p:nvPicPr>
          <p:cNvPr id="9218" name="Picture 2" descr="http://dazeinfo.dazeinfo.netdna-cdn.com/wp-content/uploads/2013/03/social-media-mobile-png.jpg?e0f89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1" t="4470" r="13286"/>
          <a:stretch/>
        </p:blipFill>
        <p:spPr bwMode="auto">
          <a:xfrm>
            <a:off x="7152968" y="1740310"/>
            <a:ext cx="1991033" cy="51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as Content Creators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“digital natives,” youth drive the creation of new content to social media</a:t>
            </a:r>
          </a:p>
          <a:p>
            <a:r>
              <a:rPr lang="en-US" dirty="0" smtClean="0"/>
              <a:t>Companies and organizations have capitalized on this idea by sponsoring content creation contests and campaigns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.abcnews.com/images/WN/ht_three_wolf_moon_090527_m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 r="29837"/>
          <a:stretch/>
        </p:blipFill>
        <p:spPr bwMode="auto">
          <a:xfrm>
            <a:off x="5095567" y="1447800"/>
            <a:ext cx="404843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Youth as Content Disseminators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Sharing across online social environments will give product </a:t>
            </a:r>
            <a:r>
              <a:rPr lang="en-US" dirty="0" err="1" smtClean="0"/>
              <a:t>virality</a:t>
            </a:r>
            <a:r>
              <a:rPr lang="en-US" dirty="0" smtClean="0"/>
              <a:t> (e.g. “Three-Wolf Moon Shirt” on Amazon.com)</a:t>
            </a:r>
          </a:p>
        </p:txBody>
      </p:sp>
    </p:spTree>
    <p:extLst>
      <p:ext uri="{BB962C8B-B14F-4D97-AF65-F5344CB8AC3E}">
        <p14:creationId xmlns:p14="http://schemas.microsoft.com/office/powerpoint/2010/main" val="136041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TrWixIVthIt_u6yh75lBbTrNQOYdj_dD4qgKyW0fBKACfzN-ez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7228558" cy="55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248399" y="3810000"/>
            <a:ext cx="2257425" cy="2567286"/>
            <a:chOff x="6248399" y="3810000"/>
            <a:chExt cx="2257425" cy="2567286"/>
          </a:xfrm>
        </p:grpSpPr>
        <p:pic>
          <p:nvPicPr>
            <p:cNvPr id="1028" name="Picture 4" descr="https://encrypted-tbn3.gstatic.com/images?q=tbn:ANd9GcTW4Rf5E9Wg7H2yztt4iSEuulMZCOpbQhOfyVI8h2fvwxEYp3o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399" y="3810000"/>
              <a:ext cx="2257425" cy="20288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4" name="TextBox 3"/>
            <p:cNvSpPr txBox="1"/>
            <p:nvPr/>
          </p:nvSpPr>
          <p:spPr>
            <a:xfrm>
              <a:off x="6248399" y="5854066"/>
              <a:ext cx="2257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Alcohol</a:t>
              </a:r>
              <a:endParaRPr lang="en-US" sz="28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89760" y="533400"/>
            <a:ext cx="2272665" cy="2571722"/>
            <a:chOff x="1889760" y="533400"/>
            <a:chExt cx="2272665" cy="2571722"/>
          </a:xfrm>
        </p:grpSpPr>
        <p:pic>
          <p:nvPicPr>
            <p:cNvPr id="1030" name="Picture 6" descr="http://www.pachd.com/free-images/food-images/pills-0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6" r="8586"/>
            <a:stretch/>
          </p:blipFill>
          <p:spPr bwMode="auto">
            <a:xfrm>
              <a:off x="1905000" y="533400"/>
              <a:ext cx="2257425" cy="20440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9" name="TextBox 8"/>
            <p:cNvSpPr txBox="1"/>
            <p:nvPr/>
          </p:nvSpPr>
          <p:spPr>
            <a:xfrm>
              <a:off x="1889760" y="2581902"/>
              <a:ext cx="2257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Rx Pills</a:t>
              </a:r>
              <a:endParaRPr lang="en-US" sz="2800" b="1" dirty="0"/>
            </a:p>
          </p:txBody>
        </p:sp>
      </p:grpSp>
      <p:pic>
        <p:nvPicPr>
          <p:cNvPr id="1032" name="Picture 8" descr="http://bio1151.nicerweb.com/Locked/media/ch04/04_09SexHormones-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r="42987"/>
          <a:stretch/>
        </p:blipFill>
        <p:spPr bwMode="auto">
          <a:xfrm>
            <a:off x="6111239" y="533401"/>
            <a:ext cx="2394585" cy="2048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6179818" y="2581903"/>
            <a:ext cx="2257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Hormones</a:t>
            </a:r>
            <a:endParaRPr lang="en-US" sz="2800" b="1" dirty="0"/>
          </a:p>
        </p:txBody>
      </p:sp>
      <p:pic>
        <p:nvPicPr>
          <p:cNvPr id="1034" name="Picture 10" descr="http://stephansmithfx.com/wp-content/uploads/2011/01/Supply-and-Demand-Graph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29" y="533400"/>
            <a:ext cx="5619291" cy="5619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2427429" y="6248400"/>
            <a:ext cx="561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ECONOMICS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0194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&amp;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 people exist in environments where they can be </a:t>
            </a:r>
            <a:r>
              <a:rPr lang="en-US" i="1" dirty="0" smtClean="0"/>
              <a:t>constantly</a:t>
            </a:r>
            <a:r>
              <a:rPr lang="en-US" dirty="0" smtClean="0"/>
              <a:t> connected</a:t>
            </a:r>
          </a:p>
          <a:p>
            <a:r>
              <a:rPr lang="en-US" dirty="0" smtClean="0"/>
              <a:t>Developmental links with identity and modeling behaviors</a:t>
            </a:r>
          </a:p>
          <a:p>
            <a:r>
              <a:rPr lang="en-US" dirty="0" smtClean="0"/>
              <a:t>Youth can serve as content creators and disseminators in your efforts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Social Media:</a:t>
            </a:r>
            <a:br>
              <a:rPr lang="en-US" dirty="0" smtClean="0"/>
            </a:br>
            <a:r>
              <a:rPr lang="en-US" dirty="0" smtClean="0"/>
              <a:t>The Platforms &amp; The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Platforms: systems and frameworks</a:t>
            </a:r>
          </a:p>
          <a:p>
            <a:pPr lvl="1"/>
            <a:r>
              <a:rPr lang="en-US" dirty="0" smtClean="0"/>
              <a:t>Facebook – the social media behemoth</a:t>
            </a:r>
          </a:p>
          <a:p>
            <a:pPr lvl="1"/>
            <a:r>
              <a:rPr lang="en-US" dirty="0" smtClean="0"/>
              <a:t>Twitter – a micro-blogging framework</a:t>
            </a:r>
          </a:p>
          <a:p>
            <a:r>
              <a:rPr lang="en-US" dirty="0" smtClean="0"/>
              <a:t>Tools: common themed system-generated or user-generated elements</a:t>
            </a:r>
          </a:p>
          <a:p>
            <a:pPr lvl="1"/>
            <a:r>
              <a:rPr lang="en-US" dirty="0" smtClean="0"/>
              <a:t>Memes – communal “inside jokes”</a:t>
            </a:r>
          </a:p>
          <a:p>
            <a:pPr lvl="1"/>
            <a:r>
              <a:rPr lang="en-US" dirty="0" smtClean="0"/>
              <a:t>Sharing – convention to include local community with separate content</a:t>
            </a:r>
          </a:p>
          <a:p>
            <a:pPr lvl="1"/>
            <a:r>
              <a:rPr lang="en-US" dirty="0" smtClean="0"/>
              <a:t>Discussion – question and response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Platforms:</a:t>
            </a:r>
            <a:br>
              <a:rPr lang="en-US" dirty="0" smtClean="0"/>
            </a:br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487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Developed to connect college students with other college students (.</a:t>
            </a:r>
            <a:r>
              <a:rPr lang="en-US" dirty="0" err="1" smtClean="0"/>
              <a:t>edu</a:t>
            </a:r>
            <a:r>
              <a:rPr lang="en-US" dirty="0" smtClean="0"/>
              <a:t> required)</a:t>
            </a:r>
          </a:p>
          <a:p>
            <a:r>
              <a:rPr lang="en-US" dirty="0" smtClean="0"/>
              <a:t>Broadened user-base and took market share over MySpace</a:t>
            </a:r>
          </a:p>
          <a:p>
            <a:r>
              <a:rPr lang="en-US" dirty="0" smtClean="0"/>
              <a:t>Currently most used social media platform (67% of all online adults)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6324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from the Pew Research Center - </a:t>
            </a:r>
            <a:r>
              <a:rPr lang="en-US" sz="1400" dirty="0">
                <a:hlinkClick r:id="rId2"/>
              </a:rPr>
              <a:t>http://pewinternet.org/Commentary/2012/March/Pew-Internet-Social-Networking-full-detail.aspx</a:t>
            </a:r>
            <a:endParaRPr lang="en-US" sz="1400" dirty="0"/>
          </a:p>
        </p:txBody>
      </p:sp>
      <p:pic>
        <p:nvPicPr>
          <p:cNvPr id="2050" name="Picture 2" descr="http://blog.pointroll.com/wp-content/uploads/2013/03/PointRoll-Faceboo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8"/>
          <a:stretch/>
        </p:blipFill>
        <p:spPr bwMode="auto">
          <a:xfrm>
            <a:off x="6553200" y="1619250"/>
            <a:ext cx="2590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07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Platforms:</a:t>
            </a:r>
            <a:br>
              <a:rPr lang="en-US" dirty="0" smtClean="0"/>
            </a:br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integrated social media platform (“Sign in with Facebook”)</a:t>
            </a:r>
          </a:p>
          <a:p>
            <a:r>
              <a:rPr lang="en-US" dirty="0" smtClean="0"/>
              <a:t>Pervasive tool implementation with photos, videos, blogging, etc.</a:t>
            </a:r>
          </a:p>
          <a:p>
            <a:r>
              <a:rPr lang="en-US" dirty="0" smtClean="0"/>
              <a:t>Associative identity prevents anonymity</a:t>
            </a:r>
          </a:p>
          <a:p>
            <a:endParaRPr lang="en-US" dirty="0" smtClean="0"/>
          </a:p>
        </p:txBody>
      </p:sp>
      <p:pic>
        <p:nvPicPr>
          <p:cNvPr id="3074" name="Picture 2" descr="http://www.inquisitr.com/wp-content/dickwad-theo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2" b="31488"/>
          <a:stretch/>
        </p:blipFill>
        <p:spPr bwMode="auto">
          <a:xfrm>
            <a:off x="2700338" y="6012426"/>
            <a:ext cx="5114925" cy="84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2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Platforms: </a:t>
            </a:r>
            <a:br>
              <a:rPr lang="en-US" dirty="0" smtClean="0"/>
            </a:br>
            <a:r>
              <a:rPr lang="en-US" dirty="0" smtClean="0"/>
              <a:t>Not Facebook, But Similar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Google+ </a:t>
            </a:r>
          </a:p>
          <a:p>
            <a:pPr lvl="1"/>
            <a:r>
              <a:rPr lang="en-US" dirty="0" smtClean="0"/>
              <a:t>Allows similar features, but holds smaller user base</a:t>
            </a:r>
          </a:p>
          <a:p>
            <a:pPr lvl="1"/>
            <a:r>
              <a:rPr lang="en-US" dirty="0" smtClean="0"/>
              <a:t>Main utilization is Google+ Hangout, allowing free small video conferencing</a:t>
            </a:r>
          </a:p>
          <a:p>
            <a:r>
              <a:rPr lang="en-US" dirty="0" smtClean="0"/>
              <a:t>LinkedIn</a:t>
            </a:r>
          </a:p>
          <a:p>
            <a:pPr lvl="1"/>
            <a:r>
              <a:rPr lang="en-US" dirty="0" smtClean="0"/>
              <a:t>Specific to professionals and professional groups</a:t>
            </a:r>
          </a:p>
        </p:txBody>
      </p:sp>
      <p:sp>
        <p:nvSpPr>
          <p:cNvPr id="4" name="Rectangle 3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Platforms:</a:t>
            </a:r>
            <a:br>
              <a:rPr lang="en-US" dirty="0" smtClean="0"/>
            </a:br>
            <a:r>
              <a:rPr lang="en-US" dirty="0" smtClean="0"/>
              <a:t>Twitter (Micro-blogging)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5562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Developed to allow posts from mobile device prior to smartphones</a:t>
            </a:r>
          </a:p>
          <a:p>
            <a:r>
              <a:rPr lang="en-US" dirty="0" smtClean="0"/>
              <a:t>Capped at 140 characters (now symbolic of micro-blogging)</a:t>
            </a:r>
          </a:p>
          <a:p>
            <a:r>
              <a:rPr lang="en-US" dirty="0" smtClean="0"/>
              <a:t>Connectivity to the seemingly inaccessible without substantial effort (“the </a:t>
            </a:r>
            <a:r>
              <a:rPr lang="en-US" dirty="0" err="1" smtClean="0"/>
              <a:t>Bieber</a:t>
            </a:r>
            <a:r>
              <a:rPr lang="en-US" dirty="0" smtClean="0"/>
              <a:t> effect”)</a:t>
            </a:r>
          </a:p>
          <a:p>
            <a:r>
              <a:rPr lang="en-US" dirty="0" smtClean="0"/>
              <a:t>Home of #</a:t>
            </a:r>
            <a:r>
              <a:rPr lang="en-US" dirty="0" err="1" smtClean="0"/>
              <a:t>Hashtags</a:t>
            </a:r>
            <a:r>
              <a:rPr lang="en-US" dirty="0" smtClean="0"/>
              <a:t> (a social media tool)</a:t>
            </a:r>
            <a:endParaRPr lang="en-US" dirty="0"/>
          </a:p>
        </p:txBody>
      </p:sp>
      <p:pic>
        <p:nvPicPr>
          <p:cNvPr id="5122" name="Picture 2" descr="http://www.fr2day.com/images/page_image/oprah-twitter-screenshot_witn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r="57250"/>
          <a:stretch/>
        </p:blipFill>
        <p:spPr bwMode="auto">
          <a:xfrm>
            <a:off x="7239000" y="1752600"/>
            <a:ext cx="19050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Platforms:</a:t>
            </a:r>
            <a:br>
              <a:rPr lang="en-US" dirty="0" smtClean="0"/>
            </a:br>
            <a:r>
              <a:rPr lang="en-US" dirty="0" smtClean="0"/>
              <a:t>Still Image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substantial market share (</a:t>
            </a:r>
            <a:r>
              <a:rPr lang="en-US" dirty="0" err="1" smtClean="0"/>
              <a:t>Tumblr</a:t>
            </a:r>
            <a:r>
              <a:rPr lang="en-US" dirty="0" smtClean="0"/>
              <a:t>, </a:t>
            </a:r>
            <a:r>
              <a:rPr lang="en-US" dirty="0" err="1" smtClean="0"/>
              <a:t>Instagram</a:t>
            </a:r>
            <a:r>
              <a:rPr lang="en-US" dirty="0" smtClean="0"/>
              <a:t>, </a:t>
            </a:r>
            <a:r>
              <a:rPr lang="en-US" dirty="0" err="1" smtClean="0"/>
              <a:t>Imgur</a:t>
            </a:r>
            <a:r>
              <a:rPr lang="en-US" dirty="0" smtClean="0"/>
              <a:t>, </a:t>
            </a:r>
            <a:r>
              <a:rPr lang="en-US" dirty="0" err="1" smtClean="0"/>
              <a:t>Pintrest</a:t>
            </a:r>
            <a:r>
              <a:rPr lang="en-US" dirty="0" smtClean="0"/>
              <a:t>, </a:t>
            </a:r>
            <a:r>
              <a:rPr lang="en-US" dirty="0" err="1" smtClean="0"/>
              <a:t>Snapfish</a:t>
            </a:r>
            <a:r>
              <a:rPr lang="en-US" dirty="0" smtClean="0"/>
              <a:t>, </a:t>
            </a:r>
            <a:r>
              <a:rPr lang="en-US" dirty="0" err="1" smtClean="0"/>
              <a:t>TinyPic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Used to share still images or .GIF files</a:t>
            </a:r>
          </a:p>
          <a:p>
            <a:r>
              <a:rPr lang="en-US" dirty="0" smtClean="0"/>
              <a:t>Substantial integration of memes (an internet tool)</a:t>
            </a:r>
          </a:p>
          <a:p>
            <a:r>
              <a:rPr lang="en-US" dirty="0" smtClean="0"/>
              <a:t>Topically associated (typically) – food, nature, portraits, art, etc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Platforms: </a:t>
            </a:r>
            <a:br>
              <a:rPr lang="en-US" dirty="0" smtClean="0"/>
            </a:br>
            <a:r>
              <a:rPr lang="en-US" sz="3600" dirty="0" smtClean="0"/>
              <a:t>Video and Micro-Video (YouTube, Vine)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YouTube has market share of video sharing (</a:t>
            </a:r>
            <a:r>
              <a:rPr lang="en-US" i="1" dirty="0" smtClean="0"/>
              <a:t>nearly 8 years of video are uploaded daily</a:t>
            </a:r>
            <a:r>
              <a:rPr lang="en-US" dirty="0" smtClean="0"/>
              <a:t>) – be aware of </a:t>
            </a:r>
            <a:r>
              <a:rPr lang="en-US" dirty="0" err="1" smtClean="0"/>
              <a:t>Vimeo</a:t>
            </a:r>
            <a:r>
              <a:rPr lang="en-US" dirty="0" smtClean="0"/>
              <a:t>, however</a:t>
            </a:r>
          </a:p>
          <a:p>
            <a:r>
              <a:rPr lang="en-US" dirty="0" smtClean="0"/>
              <a:t>Content is exclusively user-generated</a:t>
            </a:r>
          </a:p>
          <a:p>
            <a:pPr lvl="1"/>
            <a:r>
              <a:rPr lang="en-US" dirty="0" smtClean="0"/>
              <a:t>Primary creative content; response content; v-logging; news; “news”; etc.</a:t>
            </a:r>
          </a:p>
          <a:p>
            <a:r>
              <a:rPr lang="en-US" dirty="0" smtClean="0"/>
              <a:t>Micro-Video is the Twitter answer to videoing – currently Vine.co (owned by Twitter) has market share </a:t>
            </a:r>
          </a:p>
          <a:p>
            <a:pPr lvl="1"/>
            <a:r>
              <a:rPr lang="en-US" dirty="0" smtClean="0"/>
              <a:t>6 second videos (and you can watch them as a contiguous stream)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6324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from the Pew Research Center - </a:t>
            </a:r>
            <a:r>
              <a:rPr lang="en-US" sz="1400" dirty="0">
                <a:hlinkClick r:id="rId2"/>
              </a:rPr>
              <a:t>http://pewinternet.org/Commentary/2012/March/Pew-Internet-Social-Networking-full-detail.aspx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2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boutfoursquare.com/wp-content/uploads/2010/05/supermayor_bi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34"/>
          <a:stretch/>
        </p:blipFill>
        <p:spPr bwMode="auto">
          <a:xfrm>
            <a:off x="6618959" y="2400300"/>
            <a:ext cx="252504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Platforms:</a:t>
            </a:r>
            <a:br>
              <a:rPr lang="en-US" dirty="0" smtClean="0"/>
            </a:br>
            <a:r>
              <a:rPr lang="en-US" dirty="0" smtClean="0"/>
              <a:t>Location Identity and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5410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Location identity services born from geocaching hobbyists </a:t>
            </a:r>
          </a:p>
          <a:p>
            <a:r>
              <a:rPr lang="en-US" dirty="0" smtClean="0"/>
              <a:t>Foursquare holds market share and allows users to “check in” and become “mayor” of locations</a:t>
            </a:r>
          </a:p>
          <a:p>
            <a:r>
              <a:rPr lang="en-US" dirty="0" smtClean="0"/>
              <a:t>Review platforms (Yelp, Foursquare, </a:t>
            </a:r>
            <a:r>
              <a:rPr lang="en-US" dirty="0" err="1" smtClean="0"/>
              <a:t>Urbanspoon</a:t>
            </a:r>
            <a:r>
              <a:rPr lang="en-US" dirty="0" smtClean="0"/>
              <a:t>, etc.) are primarily for restaurant and service review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Platforms:</a:t>
            </a:r>
            <a:br>
              <a:rPr lang="en-US" dirty="0" smtClean="0"/>
            </a:br>
            <a:r>
              <a:rPr lang="en-US" dirty="0" smtClean="0"/>
              <a:t>The 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Wiki’s can be developed on any topic as a subgroup of knowledge</a:t>
            </a:r>
          </a:p>
          <a:p>
            <a:r>
              <a:rPr lang="en-US" dirty="0" smtClean="0"/>
              <a:t>Follows the same style and content of Wikipedia, but is specialized information (on books, movies, television series, etc.)</a:t>
            </a:r>
          </a:p>
          <a:p>
            <a:r>
              <a:rPr lang="en-US" dirty="0" smtClean="0"/>
              <a:t>Does your organization have a Wikipedia entry?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0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e/e6/Thomas_Malthus.jpg/220px-Thomas_Malth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80" y="1661160"/>
            <a:ext cx="2682240" cy="35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Platforms:</a:t>
            </a:r>
            <a:br>
              <a:rPr lang="en-US" dirty="0" smtClean="0"/>
            </a:br>
            <a:r>
              <a:rPr lang="en-US" dirty="0" smtClean="0"/>
              <a:t>Forums (</a:t>
            </a:r>
            <a:r>
              <a:rPr lang="en-US" dirty="0" err="1" smtClean="0"/>
              <a:t>Reddit</a:t>
            </a:r>
            <a:r>
              <a:rPr lang="en-US" dirty="0" smtClean="0"/>
              <a:t>, 4chan, Specific)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Common discussion space, topically aggregated</a:t>
            </a:r>
          </a:p>
          <a:p>
            <a:pPr lvl="1"/>
            <a:r>
              <a:rPr lang="en-US" sz="2400" dirty="0" smtClean="0"/>
              <a:t>For example, a forum for individuals in recovery (reddit.com/REDDITORSINRECOVERY)</a:t>
            </a:r>
          </a:p>
          <a:p>
            <a:r>
              <a:rPr lang="en-US" sz="2800" dirty="0" smtClean="0"/>
              <a:t>Communal moderation (or none at all)</a:t>
            </a:r>
          </a:p>
          <a:p>
            <a:r>
              <a:rPr lang="en-US" sz="2800" dirty="0" smtClean="0"/>
              <a:t>Strong factor of anonymity </a:t>
            </a:r>
            <a:endParaRPr lang="en-US" sz="2800" dirty="0"/>
          </a:p>
        </p:txBody>
      </p:sp>
      <p:pic>
        <p:nvPicPr>
          <p:cNvPr id="5122" name="Picture 2" descr="http://drupal.org/files/issues/test-forum-pos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75"/>
          <a:stretch/>
        </p:blipFill>
        <p:spPr bwMode="auto">
          <a:xfrm>
            <a:off x="1562100" y="4648200"/>
            <a:ext cx="75819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Platforms:</a:t>
            </a:r>
            <a:br>
              <a:rPr lang="en-US" dirty="0" smtClean="0"/>
            </a:br>
            <a:r>
              <a:rPr lang="en-US" dirty="0" smtClean="0"/>
              <a:t>Game-Based Platforms (MMOs)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Massively multiplayer online game systems can serve as platforms for social interaction</a:t>
            </a:r>
          </a:p>
          <a:p>
            <a:r>
              <a:rPr lang="en-US" dirty="0" smtClean="0"/>
              <a:t>Most widely popular MMORPGs (massively multiplayer online role-playing games), like World of </a:t>
            </a:r>
            <a:r>
              <a:rPr lang="en-US" dirty="0" err="1" smtClean="0"/>
              <a:t>Warcraft</a:t>
            </a:r>
            <a:endParaRPr lang="en-US" dirty="0"/>
          </a:p>
        </p:txBody>
      </p:sp>
      <p:pic>
        <p:nvPicPr>
          <p:cNvPr id="6146" name="Picture 2" descr="http://theinterrobang.com/wp-content/uploads/2013/02/World-of-Warcraf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 t="9103" r="51828"/>
          <a:stretch/>
        </p:blipFill>
        <p:spPr bwMode="auto">
          <a:xfrm>
            <a:off x="6675120" y="1645920"/>
            <a:ext cx="246888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9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Platforms:</a:t>
            </a:r>
            <a:br>
              <a:rPr lang="en-US" dirty="0" smtClean="0"/>
            </a:br>
            <a:r>
              <a:rPr lang="en-US" dirty="0" smtClean="0"/>
              <a:t>Synopsis and 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Social media platforms exist to allow interactivity between and within the social environment</a:t>
            </a:r>
          </a:p>
          <a:p>
            <a:r>
              <a:rPr lang="en-US" dirty="0" smtClean="0"/>
              <a:t>In the next 6 months, new derivatives of platforms will surface, but the fundamentals of these platforms will not (I hope)</a:t>
            </a:r>
          </a:p>
          <a:p>
            <a:r>
              <a:rPr lang="en-US" dirty="0" smtClean="0"/>
              <a:t>What do you do on social media platforms?  Tools!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Media Tools:</a:t>
            </a:r>
            <a:br>
              <a:rPr lang="en-US" dirty="0" smtClean="0"/>
            </a:br>
            <a:r>
              <a:rPr lang="en-US" dirty="0" smtClean="0"/>
              <a:t>Blogging (and V-logging)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162800" cy="4525963"/>
          </a:xfrm>
        </p:spPr>
        <p:txBody>
          <a:bodyPr/>
          <a:lstStyle/>
          <a:p>
            <a:r>
              <a:rPr lang="en-US" dirty="0" smtClean="0"/>
              <a:t>The creation of content, originally for group efforts (a weblog) adapted for individual journaling</a:t>
            </a:r>
          </a:p>
          <a:p>
            <a:r>
              <a:rPr lang="en-US" dirty="0" smtClean="0"/>
              <a:t>Replaces/enhances historical press releases as avenues of communicating announcements (see Century Council)</a:t>
            </a:r>
            <a:endParaRPr lang="en-US" dirty="0"/>
          </a:p>
        </p:txBody>
      </p:sp>
      <p:pic>
        <p:nvPicPr>
          <p:cNvPr id="7170" name="Picture 2" descr="http://www.linkmeister.com/blog/blogpix/dogsandblogsnewyorke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9" b="17334"/>
          <a:stretch/>
        </p:blipFill>
        <p:spPr bwMode="auto">
          <a:xfrm>
            <a:off x="3829050" y="5058696"/>
            <a:ext cx="2857500" cy="179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8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Media Tools:</a:t>
            </a:r>
            <a:br>
              <a:rPr lang="en-US" dirty="0"/>
            </a:br>
            <a:r>
              <a:rPr lang="en-US" dirty="0"/>
              <a:t>Blogging (and V-logging)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Various uses of blogging</a:t>
            </a:r>
          </a:p>
          <a:p>
            <a:pPr lvl="1"/>
            <a:r>
              <a:rPr lang="en-US" dirty="0" smtClean="0"/>
              <a:t>Track task group efforts (team posts updates to blog instead of CC all e-mail)</a:t>
            </a:r>
          </a:p>
          <a:p>
            <a:pPr lvl="1"/>
            <a:r>
              <a:rPr lang="en-US" dirty="0" smtClean="0"/>
              <a:t>Cooking demonstration and recipe sharing</a:t>
            </a:r>
          </a:p>
          <a:p>
            <a:pPr lvl="1"/>
            <a:r>
              <a:rPr lang="en-US" dirty="0" smtClean="0"/>
              <a:t>Detailed literary analysis of </a:t>
            </a:r>
            <a:r>
              <a:rPr lang="en-US" u="sng" dirty="0" smtClean="0"/>
              <a:t>Game of Thrones</a:t>
            </a:r>
            <a:endParaRPr lang="en-US" dirty="0" smtClean="0"/>
          </a:p>
          <a:p>
            <a:pPr lvl="1"/>
            <a:r>
              <a:rPr lang="en-US" dirty="0" smtClean="0"/>
              <a:t>Personal expression and narrative</a:t>
            </a:r>
          </a:p>
          <a:p>
            <a:r>
              <a:rPr lang="en-US" dirty="0" smtClean="0"/>
              <a:t>V-logging is more saturated with personal expression and narrative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9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Tools:</a:t>
            </a:r>
            <a:br>
              <a:rPr lang="en-US" dirty="0" smtClean="0"/>
            </a:br>
            <a:r>
              <a:rPr lang="en-US" dirty="0" smtClean="0"/>
              <a:t>Simple Messaging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text messages (SMS), but platform integrated</a:t>
            </a:r>
          </a:p>
          <a:p>
            <a:r>
              <a:rPr lang="en-US" dirty="0" smtClean="0"/>
              <a:t>Allows easy, private (or semi-private) communication between individual members or small groups</a:t>
            </a:r>
          </a:p>
          <a:p>
            <a:r>
              <a:rPr lang="en-US" dirty="0" smtClean="0"/>
              <a:t>Includes text-message related behavior change options (e.g. tobacco cessation)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Tools: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371444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Convention to allow single users to propagate content across online social environments (FB: Share, Twitter: RT)</a:t>
            </a:r>
          </a:p>
          <a:p>
            <a:r>
              <a:rPr lang="en-US" dirty="0" smtClean="0"/>
              <a:t>Main source of content </a:t>
            </a:r>
            <a:r>
              <a:rPr lang="en-US" dirty="0" err="1" smtClean="0"/>
              <a:t>virality</a:t>
            </a:r>
            <a:endParaRPr lang="en-US" dirty="0" smtClean="0"/>
          </a:p>
          <a:p>
            <a:r>
              <a:rPr lang="en-US" dirty="0" smtClean="0"/>
              <a:t>Primary method of information dissemination</a:t>
            </a:r>
            <a:endParaRPr lang="en-US" dirty="0"/>
          </a:p>
        </p:txBody>
      </p:sp>
      <p:pic>
        <p:nvPicPr>
          <p:cNvPr id="4098" name="Picture 2" descr="http://25.media.tumblr.com/cfede138d24eb940e61888ce1045e5e8/tumblr_mirwv3W3YJ1rq3b5k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41" y="1997664"/>
            <a:ext cx="3731035" cy="373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1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Tools:</a:t>
            </a:r>
            <a:br>
              <a:rPr lang="en-US" dirty="0" smtClean="0"/>
            </a:br>
            <a:r>
              <a:rPr lang="en-US" dirty="0" smtClean="0"/>
              <a:t>Comment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focus of forums, but also present in Facebook, individual websites with integration</a:t>
            </a:r>
          </a:p>
          <a:p>
            <a:r>
              <a:rPr lang="en-US" dirty="0" smtClean="0"/>
              <a:t>Discuss topic and offer the potential for feedback (e.g. connected with blogs)</a:t>
            </a:r>
          </a:p>
          <a:p>
            <a:r>
              <a:rPr lang="en-US" dirty="0" smtClean="0"/>
              <a:t>Youth perceive opinion value where none may exist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Tools: Memes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Easily digestible combinations of text and images</a:t>
            </a:r>
          </a:p>
          <a:p>
            <a:r>
              <a:rPr lang="en-US" dirty="0" smtClean="0"/>
              <a:t>Communicate idea across a common framework (e.g. “Grumpy Cat”)</a:t>
            </a:r>
          </a:p>
          <a:p>
            <a:r>
              <a:rPr lang="en-US" dirty="0" smtClean="0"/>
              <a:t>Usually for humor, but also insight, information, discrepancy, etc.</a:t>
            </a:r>
            <a:endParaRPr lang="en-US" dirty="0"/>
          </a:p>
        </p:txBody>
      </p:sp>
      <p:pic>
        <p:nvPicPr>
          <p:cNvPr id="4098" name="Picture 2" descr="Grumpy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91133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9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Platforms 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Broad, diverse set of platforms and tools creates a dynamic (but confusing!) environment of social connectivity</a:t>
            </a:r>
          </a:p>
          <a:p>
            <a:r>
              <a:rPr lang="en-US" dirty="0" smtClean="0"/>
              <a:t>We will be leveraging the understanding of these platforms and tools in our efforts for health promotion and prevention education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6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e/e6/Thomas_Malthus.jpg/220px-Thomas_Malth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2682240" cy="35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4776264" y="685799"/>
            <a:ext cx="3986736" cy="1695451"/>
            <a:chOff x="4776264" y="685799"/>
            <a:chExt cx="3986736" cy="1695451"/>
          </a:xfrm>
        </p:grpSpPr>
        <p:pic>
          <p:nvPicPr>
            <p:cNvPr id="5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76264" y="685800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53252" y="685800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37986" y="685799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14974" y="685799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99430" y="685800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76418" y="685800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61152" y="685799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38140" y="685799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78118" y="1533525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55106" y="1533525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39840" y="1533524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16828" y="1533524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01284" y="1533525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78272" y="1533525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63006" y="1533524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vector.us/files/images/1/2/126569/man_symbol_sign_clip_ar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39994" y="1533524"/>
              <a:ext cx="37698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Up Arrow 20"/>
            <p:cNvSpPr/>
            <p:nvPr/>
          </p:nvSpPr>
          <p:spPr>
            <a:xfrm>
              <a:off x="8001000" y="685800"/>
              <a:ext cx="762000" cy="1695449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95800" y="2667000"/>
            <a:ext cx="4229100" cy="1447800"/>
            <a:chOff x="4495800" y="2667000"/>
            <a:chExt cx="4229100" cy="1447800"/>
          </a:xfrm>
        </p:grpSpPr>
        <p:grpSp>
          <p:nvGrpSpPr>
            <p:cNvPr id="25" name="Group 24"/>
            <p:cNvGrpSpPr/>
            <p:nvPr/>
          </p:nvGrpSpPr>
          <p:grpSpPr>
            <a:xfrm>
              <a:off x="4495800" y="2667000"/>
              <a:ext cx="3643531" cy="1428750"/>
              <a:chOff x="4495800" y="2667000"/>
              <a:chExt cx="3643531" cy="1428750"/>
            </a:xfrm>
          </p:grpSpPr>
          <p:pic>
            <p:nvPicPr>
              <p:cNvPr id="3074" name="Picture 2" descr="http://media-mcw.cursecdn.com/f/ff/Bread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800" y="2667000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media-mcw.cursecdn.com/f/ff/Bread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6763" y="2667000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media-mcw.cursecdn.com/f/ff/Bread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0581" y="2667000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Down Arrow 21"/>
            <p:cNvSpPr/>
            <p:nvPr/>
          </p:nvSpPr>
          <p:spPr>
            <a:xfrm>
              <a:off x="8039100" y="2743200"/>
              <a:ext cx="685800" cy="1371600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76" y="4419600"/>
            <a:ext cx="2032324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22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Developing a Social Media Presence for Prevention Programs</a:t>
            </a:r>
            <a:endParaRPr lang="en-US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81" y="2209800"/>
            <a:ext cx="3772439" cy="36712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888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allpapersus.com/wp-content/uploads/2012/05/cats-animals-kittens-background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 bwMode="auto">
          <a:xfrm>
            <a:off x="2175933" y="3657600"/>
            <a:ext cx="6163734" cy="32004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To Expect from </a:t>
            </a:r>
            <a:br>
              <a:rPr lang="en-US" dirty="0" smtClean="0"/>
            </a:br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315200" cy="4525963"/>
          </a:xfrm>
        </p:spPr>
        <p:txBody>
          <a:bodyPr/>
          <a:lstStyle/>
          <a:p>
            <a:r>
              <a:rPr lang="en-US" dirty="0" smtClean="0"/>
              <a:t>Honestly, don’t get your hopes up</a:t>
            </a:r>
          </a:p>
          <a:p>
            <a:r>
              <a:rPr lang="en-US" dirty="0" smtClean="0"/>
              <a:t>Amazing, incredibly complex system that is optimized to share pictures of kittens </a:t>
            </a:r>
          </a:p>
          <a:p>
            <a:r>
              <a:rPr lang="en-US" dirty="0" smtClean="0"/>
              <a:t>Your tweet will likely not change someone’s behavior (alone)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Note: </a:t>
            </a:r>
            <a:r>
              <a:rPr lang="en-US" dirty="0" err="1" smtClean="0"/>
              <a:t>HootSuite</a:t>
            </a:r>
            <a:endParaRPr lang="en-US" dirty="0"/>
          </a:p>
        </p:txBody>
      </p:sp>
      <p:pic>
        <p:nvPicPr>
          <p:cNvPr id="41986" name="Picture 2" descr="http://kikolani.com/wp-content/uploads/2010/04/hootsuite-blogging-setu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40" y="1600200"/>
            <a:ext cx="56949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HootSuite</a:t>
            </a:r>
            <a:r>
              <a:rPr lang="en-US" dirty="0" smtClean="0"/>
              <a:t> (Social Media Management Tools)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you to view all social media presences simultaneously</a:t>
            </a:r>
          </a:p>
          <a:p>
            <a:r>
              <a:rPr lang="en-US" dirty="0" smtClean="0"/>
              <a:t>Plan out future posts (enhanced in paid features)</a:t>
            </a:r>
          </a:p>
          <a:p>
            <a:r>
              <a:rPr lang="en-US" dirty="0" smtClean="0"/>
              <a:t>Assign and manage multiple users (enhanced in paid features)</a:t>
            </a:r>
          </a:p>
          <a:p>
            <a:r>
              <a:rPr lang="en-US" dirty="0" smtClean="0"/>
              <a:t>Prevents accidental personal posting by isolating “business” posts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and Prevention: Step 1 – Strategic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anticipated goal of your utilization of social media?</a:t>
            </a:r>
          </a:p>
          <a:p>
            <a:pPr lvl="1"/>
            <a:r>
              <a:rPr lang="en-US" dirty="0" smtClean="0"/>
              <a:t>Increased visibility</a:t>
            </a:r>
          </a:p>
          <a:p>
            <a:pPr lvl="1"/>
            <a:r>
              <a:rPr lang="en-US" dirty="0" smtClean="0"/>
              <a:t>Increased help-seeking</a:t>
            </a:r>
          </a:p>
          <a:p>
            <a:pPr lvl="1"/>
            <a:r>
              <a:rPr lang="en-US" dirty="0" smtClean="0"/>
              <a:t>Information dissemination</a:t>
            </a:r>
          </a:p>
          <a:p>
            <a:pPr lvl="1"/>
            <a:r>
              <a:rPr lang="en-US" dirty="0" smtClean="0"/>
              <a:t>Notification to at-risk populations</a:t>
            </a:r>
          </a:p>
          <a:p>
            <a:r>
              <a:rPr lang="en-US" dirty="0" smtClean="0"/>
              <a:t>Your goals should drive your implementation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and Prevention: Step 2 – Establish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5181600" cy="5029200"/>
          </a:xfrm>
        </p:spPr>
        <p:txBody>
          <a:bodyPr/>
          <a:lstStyle/>
          <a:p>
            <a:r>
              <a:rPr lang="en-US" dirty="0" smtClean="0"/>
              <a:t>Choose aliases which represent your organization concisely </a:t>
            </a:r>
            <a:r>
              <a:rPr lang="en-US" i="1" dirty="0" smtClean="0"/>
              <a:t>but completely</a:t>
            </a:r>
            <a:endParaRPr lang="en-US" dirty="0" smtClean="0"/>
          </a:p>
          <a:p>
            <a:r>
              <a:rPr lang="en-US" dirty="0" smtClean="0"/>
              <a:t>Associate with like organizations</a:t>
            </a:r>
          </a:p>
          <a:p>
            <a:r>
              <a:rPr lang="en-US" dirty="0" smtClean="0"/>
              <a:t>Introductory posts and announcements (combo with traditional media)</a:t>
            </a:r>
          </a:p>
          <a:p>
            <a:r>
              <a:rPr lang="en-US" dirty="0" smtClean="0"/>
              <a:t>Consider pay promotion</a:t>
            </a:r>
            <a:endParaRPr lang="en-US" dirty="0"/>
          </a:p>
        </p:txBody>
      </p:sp>
      <p:pic>
        <p:nvPicPr>
          <p:cNvPr id="43010" name="Picture 2" descr="http://www.interactiveinsightsgroup.com/blog1/wp-content/uploads/2009/04/social-brand-ident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9" t="1022" r="37429" b="1022"/>
          <a:stretch/>
        </p:blipFill>
        <p:spPr bwMode="auto">
          <a:xfrm>
            <a:off x="7079226" y="1622323"/>
            <a:ext cx="2064774" cy="523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6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Media and Prevention: Step 3 – Maintain and 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162800" cy="4525963"/>
          </a:xfrm>
        </p:spPr>
        <p:txBody>
          <a:bodyPr/>
          <a:lstStyle/>
          <a:p>
            <a:r>
              <a:rPr lang="en-US" dirty="0" smtClean="0"/>
              <a:t>Maintain identity by consistently posting to social media</a:t>
            </a:r>
          </a:p>
          <a:p>
            <a:r>
              <a:rPr lang="en-US" dirty="0" smtClean="0"/>
              <a:t>Improve presence through persistent connections</a:t>
            </a:r>
          </a:p>
          <a:p>
            <a:r>
              <a:rPr lang="en-US" dirty="0" smtClean="0"/>
              <a:t>Communicate, communicate, communicate!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4876799"/>
            <a:ext cx="5257800" cy="18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0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and Prevention: Step 4 – Evaluate and Refocus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meeting your goals?  Is it time to implement new strategies?</a:t>
            </a:r>
          </a:p>
          <a:p>
            <a:pPr lvl="1"/>
            <a:r>
              <a:rPr lang="en-US" dirty="0" smtClean="0"/>
              <a:t>Reduce focus on accomplished goals (like recruitment)</a:t>
            </a:r>
          </a:p>
          <a:p>
            <a:pPr lvl="1"/>
            <a:r>
              <a:rPr lang="en-US" dirty="0" smtClean="0"/>
              <a:t>Increase focus on connectivity goals</a:t>
            </a:r>
          </a:p>
          <a:p>
            <a:pPr lvl="1"/>
            <a:r>
              <a:rPr lang="en-US" dirty="0" smtClean="0"/>
              <a:t>Adapt to changing focus of your populations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7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Evaluation: </a:t>
            </a:r>
            <a:br>
              <a:rPr lang="en-US" dirty="0" smtClean="0"/>
            </a:br>
            <a:r>
              <a:rPr lang="en-US" dirty="0" smtClean="0"/>
              <a:t>Does This Stuff Even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162800" cy="4525963"/>
          </a:xfrm>
        </p:spPr>
        <p:txBody>
          <a:bodyPr/>
          <a:lstStyle/>
          <a:p>
            <a:r>
              <a:rPr lang="en-US" dirty="0" smtClean="0"/>
              <a:t>Prevention efforts in social media work in some ways, but do not in others</a:t>
            </a:r>
          </a:p>
          <a:p>
            <a:r>
              <a:rPr lang="en-US" dirty="0" smtClean="0"/>
              <a:t>Social media with youth has been successful when integrated as part of a comprehensive approach to behavior change and social responsibility</a:t>
            </a:r>
            <a:endParaRPr lang="en-US" dirty="0"/>
          </a:p>
        </p:txBody>
      </p:sp>
      <p:pic>
        <p:nvPicPr>
          <p:cNvPr id="47106" name="Picture 2" descr="http://www.photo-dictionary.com/photofiles/list/5314/6969measuring_tap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2" b="33935"/>
          <a:stretch/>
        </p:blipFill>
        <p:spPr bwMode="auto">
          <a:xfrm>
            <a:off x="1924050" y="4876800"/>
            <a:ext cx="6667500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74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and Prevention: Some “Best Practices”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Awareness Campaign 30-days of Tweets</a:t>
            </a:r>
          </a:p>
          <a:p>
            <a:r>
              <a:rPr lang="en-US" dirty="0" smtClean="0"/>
              <a:t>Recruitment of High-Visibility Celebrities through Social Media Outreach</a:t>
            </a:r>
          </a:p>
          <a:p>
            <a:r>
              <a:rPr lang="en-US" dirty="0" smtClean="0"/>
              <a:t>Content Creation and Sharing Contests</a:t>
            </a:r>
          </a:p>
          <a:p>
            <a:r>
              <a:rPr lang="en-US" dirty="0" smtClean="0"/>
              <a:t>Supplement Social Norms Clarification Campaigns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0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Malthusian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models of Economics do not forecast for and integrate technological advances, they will results in predications and practices that no longer serve the people best</a:t>
            </a:r>
          </a:p>
          <a:p>
            <a:r>
              <a:rPr lang="en-US" dirty="0" smtClean="0"/>
              <a:t>Our work in prevention is </a:t>
            </a:r>
            <a:r>
              <a:rPr lang="en-US" i="1" dirty="0" smtClean="0"/>
              <a:t>no different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7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Practices: Build Out Social Media in Advance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4419599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HootSuite</a:t>
            </a:r>
            <a:r>
              <a:rPr lang="en-US" dirty="0" smtClean="0"/>
              <a:t>, or similar content management system, strategically plan messages in advance </a:t>
            </a:r>
          </a:p>
          <a:p>
            <a:r>
              <a:rPr lang="en-US" dirty="0" smtClean="0"/>
              <a:t>Let prevention partners and student leaders know to RT and share content</a:t>
            </a:r>
            <a:endParaRPr lang="en-US" dirty="0"/>
          </a:p>
        </p:txBody>
      </p:sp>
      <p:pic>
        <p:nvPicPr>
          <p:cNvPr id="1026" name="Picture 2" descr="http://cast.thirdage.com/files/originals/typing%20on%20computer%20(Small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60"/>
          <a:stretch/>
        </p:blipFill>
        <p:spPr bwMode="auto">
          <a:xfrm>
            <a:off x="6095999" y="2209800"/>
            <a:ext cx="3048001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9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Best Practices: Recruitment of High-Visibility Celebrities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162800" cy="4525963"/>
          </a:xfrm>
        </p:spPr>
        <p:txBody>
          <a:bodyPr/>
          <a:lstStyle/>
          <a:p>
            <a:r>
              <a:rPr lang="en-US" dirty="0" smtClean="0"/>
              <a:t>Local or national celebrity with some link to your organization or cause</a:t>
            </a:r>
          </a:p>
          <a:p>
            <a:r>
              <a:rPr lang="en-US" dirty="0" smtClean="0"/>
              <a:t>University of Alabama was successful in recruiting Shaq through social media for their Less Than U Think (#</a:t>
            </a:r>
            <a:r>
              <a:rPr lang="en-US" dirty="0" err="1" smtClean="0"/>
              <a:t>LessThanUThink</a:t>
            </a:r>
            <a:r>
              <a:rPr lang="en-US" dirty="0" smtClean="0"/>
              <a:t>) campaign</a:t>
            </a:r>
            <a:endParaRPr lang="en-US" dirty="0"/>
          </a:p>
        </p:txBody>
      </p:sp>
      <p:pic>
        <p:nvPicPr>
          <p:cNvPr id="2050" name="Picture 2" descr="http://farm6.staticflickr.com/5344/6916116038_505aed26ee_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88"/>
          <a:stretch/>
        </p:blipFill>
        <p:spPr bwMode="auto">
          <a:xfrm>
            <a:off x="3302480" y="4800600"/>
            <a:ext cx="391064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8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Practices: Content Creation and Sharing Contests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Engage target audience (or adjacent audiences) to create and share content on social media sites</a:t>
            </a:r>
          </a:p>
          <a:p>
            <a:r>
              <a:rPr lang="en-US" dirty="0" smtClean="0"/>
              <a:t>Use social media which enables tracking (</a:t>
            </a:r>
            <a:r>
              <a:rPr lang="en-US" dirty="0" err="1" smtClean="0"/>
              <a:t>hastags</a:t>
            </a:r>
            <a:r>
              <a:rPr lang="en-US" dirty="0" smtClean="0"/>
              <a:t>, Facebook or Twitter widgets)</a:t>
            </a:r>
            <a:endParaRPr lang="en-US" dirty="0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r="30732" b="28636"/>
          <a:stretch/>
        </p:blipFill>
        <p:spPr bwMode="auto">
          <a:xfrm>
            <a:off x="6553200" y="2534285"/>
            <a:ext cx="2590800" cy="265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Practices: Supplement Social Norms Clarification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Social norms clarification campaigns are designed to correct misperceptions</a:t>
            </a:r>
          </a:p>
          <a:p>
            <a:r>
              <a:rPr lang="en-US" dirty="0" smtClean="0"/>
              <a:t>You can supplement the traditional media associated with the campaign using social media platforms and tools</a:t>
            </a:r>
          </a:p>
          <a:p>
            <a:r>
              <a:rPr lang="en-US" dirty="0" smtClean="0"/>
              <a:t>Platforms can raise exposure (and can be tracked)</a:t>
            </a:r>
          </a:p>
          <a:p>
            <a:r>
              <a:rPr lang="en-US" dirty="0" smtClean="0"/>
              <a:t>Tools can take common content and apply it in the non-virtual setting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Use of Meme to Supplement Social Norms (CU-Denver)</a:t>
            </a:r>
            <a:endParaRPr lang="en-US" dirty="0"/>
          </a:p>
        </p:txBody>
      </p:sp>
      <p:pic>
        <p:nvPicPr>
          <p:cNvPr id="4100" name="Picture 4" descr="http://static.quickmeme.com/media/social/q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atic.quickmeme.com/media/social/q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33" y="1828800"/>
            <a:ext cx="4405534" cy="3916031"/>
          </a:xfrm>
        </p:spPr>
      </p:pic>
    </p:spTree>
    <p:extLst>
      <p:ext uri="{BB962C8B-B14F-4D97-AF65-F5344CB8AC3E}">
        <p14:creationId xmlns:p14="http://schemas.microsoft.com/office/powerpoint/2010/main" val="32031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and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Keep perspective of what social media can (and cannot) do for you</a:t>
            </a:r>
          </a:p>
          <a:p>
            <a:r>
              <a:rPr lang="en-US" dirty="0" smtClean="0"/>
              <a:t>Strategically identify social media as part of your comprehensive efforts</a:t>
            </a:r>
          </a:p>
          <a:p>
            <a:r>
              <a:rPr lang="en-US" dirty="0" smtClean="0"/>
              <a:t>Explore local successes in capitalizing on social media</a:t>
            </a:r>
          </a:p>
          <a:p>
            <a:r>
              <a:rPr lang="en-US" dirty="0" smtClean="0"/>
              <a:t>Integrate social media tools in non-social media environments to reach youth “where they are”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899623" y="1524000"/>
            <a:ext cx="5948977" cy="1085975"/>
            <a:chOff x="1899623" y="1524000"/>
            <a:chExt cx="5948977" cy="10859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7" r="5628"/>
            <a:stretch/>
          </p:blipFill>
          <p:spPr>
            <a:xfrm>
              <a:off x="1899623" y="1524000"/>
              <a:ext cx="1095376" cy="108597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211900" y="1805377"/>
              <a:ext cx="463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Online Social Environments</a:t>
              </a:r>
              <a:endParaRPr lang="en-US" sz="28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99623" y="2743200"/>
            <a:ext cx="5948977" cy="1043782"/>
            <a:chOff x="1899623" y="2743200"/>
            <a:chExt cx="5948977" cy="1043782"/>
          </a:xfrm>
        </p:grpSpPr>
        <p:pic>
          <p:nvPicPr>
            <p:cNvPr id="9" name="Picture 2" descr="SMS marketing to youth with TextMagic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93"/>
            <a:stretch/>
          </p:blipFill>
          <p:spPr bwMode="auto">
            <a:xfrm>
              <a:off x="1899623" y="2743200"/>
              <a:ext cx="1095376" cy="104378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211900" y="3012681"/>
              <a:ext cx="463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Social Media and Youth</a:t>
              </a:r>
              <a:endParaRPr lang="en-US" sz="28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99623" y="3953199"/>
            <a:ext cx="6939577" cy="1062183"/>
            <a:chOff x="1899623" y="3953199"/>
            <a:chExt cx="6939577" cy="1062183"/>
          </a:xfrm>
        </p:grpSpPr>
        <p:pic>
          <p:nvPicPr>
            <p:cNvPr id="8" name="Picture 4" descr="http://blogs-images.forbes.com/benkerschberg/files/2011/09/Social-Media-Ico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623" y="3953199"/>
              <a:ext cx="1095376" cy="106218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211899" y="4222681"/>
              <a:ext cx="5627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Social Media: Platforms and Tools</a:t>
              </a:r>
              <a:endParaRPr lang="en-US" sz="28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99623" y="5165883"/>
            <a:ext cx="5427077" cy="1065998"/>
            <a:chOff x="1899623" y="5165883"/>
            <a:chExt cx="5427077" cy="10659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623" y="5165883"/>
              <a:ext cx="1095376" cy="106599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211900" y="5221829"/>
              <a:ext cx="4114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Integrating Prevention Efforts and Social Media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40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27846" y="-228600"/>
            <a:ext cx="7288309" cy="5386090"/>
            <a:chOff x="76200" y="457200"/>
            <a:chExt cx="7288309" cy="5386090"/>
          </a:xfrm>
        </p:grpSpPr>
        <p:pic>
          <p:nvPicPr>
            <p:cNvPr id="1026" name="Picture 2" descr="https://twimg0-a.akamaihd.net/profile_images/2284174758/v65oai7fxn47qv9nectx.pn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0"/>
            <a:stretch/>
          </p:blipFill>
          <p:spPr bwMode="auto">
            <a:xfrm>
              <a:off x="76200" y="685800"/>
              <a:ext cx="4762500" cy="415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009103" y="457200"/>
              <a:ext cx="3355406" cy="5386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400" dirty="0" smtClean="0">
                  <a:solidFill>
                    <a:srgbClr val="ADDB7B"/>
                  </a:solidFill>
                  <a:latin typeface="Matura MT Script Capitals" pitchFamily="66" charset="0"/>
                </a:rPr>
                <a:t>!?</a:t>
              </a:r>
              <a:endParaRPr lang="en-US" sz="34400" dirty="0">
                <a:solidFill>
                  <a:srgbClr val="ADDB7B"/>
                </a:solidFill>
                <a:latin typeface="Matura MT Script Capitals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What The Tweet!?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3600" dirty="0" smtClean="0"/>
              <a:t>Using Social Media to Increase Involvement in Prevention Campaigns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Questions, Comments &amp; Discussion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46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27846" y="-228600"/>
            <a:ext cx="7288309" cy="5386090"/>
            <a:chOff x="76200" y="457200"/>
            <a:chExt cx="7288309" cy="5386090"/>
          </a:xfrm>
        </p:grpSpPr>
        <p:pic>
          <p:nvPicPr>
            <p:cNvPr id="1026" name="Picture 2" descr="https://twimg0-a.akamaihd.net/profile_images/2284174758/v65oai7fxn47qv9nectx.pn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0"/>
            <a:stretch/>
          </p:blipFill>
          <p:spPr bwMode="auto">
            <a:xfrm>
              <a:off x="76200" y="685800"/>
              <a:ext cx="4762500" cy="415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009103" y="457200"/>
              <a:ext cx="3355406" cy="5386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400" dirty="0" smtClean="0">
                  <a:solidFill>
                    <a:srgbClr val="ADDB7B"/>
                  </a:solidFill>
                  <a:latin typeface="Matura MT Script Capitals" pitchFamily="66" charset="0"/>
                </a:rPr>
                <a:t>!?</a:t>
              </a:r>
              <a:endParaRPr lang="en-US" sz="34400" dirty="0">
                <a:solidFill>
                  <a:srgbClr val="ADDB7B"/>
                </a:solidFill>
                <a:latin typeface="Matura MT Script Capitals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What The Tweet!?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3600" dirty="0" smtClean="0"/>
              <a:t>Using Social Media to Increase Involvement in Prevention Campaigns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David M. Arnold</a:t>
            </a:r>
          </a:p>
          <a:p>
            <a:r>
              <a:rPr lang="en-US" dirty="0" smtClean="0"/>
              <a:t>david.arnold@bacchusnetwork.org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smtClean="0"/>
              <a:t>Understand social media in relation to prevention campaigns and efforts</a:t>
            </a:r>
            <a:endParaRPr lang="en-US" dirty="0"/>
          </a:p>
        </p:txBody>
      </p:sp>
      <p:sp>
        <p:nvSpPr>
          <p:cNvPr id="4" name="Bent Arrow 3"/>
          <p:cNvSpPr/>
          <p:nvPr/>
        </p:nvSpPr>
        <p:spPr>
          <a:xfrm>
            <a:off x="2133600" y="1752600"/>
            <a:ext cx="1447800" cy="1580810"/>
          </a:xfrm>
          <a:prstGeom prst="bentArrow">
            <a:avLst>
              <a:gd name="adj1" fmla="val 31986"/>
              <a:gd name="adj2" fmla="val 39516"/>
              <a:gd name="adj3" fmla="val 40832"/>
              <a:gd name="adj4" fmla="val 4375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548306"/>
            <a:ext cx="5105400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What is social media? No really – what the heck is it?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How are youth using social media?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How can we use the same social media markets that youth use? Or can we?</a:t>
            </a:r>
            <a:endParaRPr lang="en-US" sz="2200" dirty="0"/>
          </a:p>
        </p:txBody>
      </p:sp>
      <p:sp>
        <p:nvSpPr>
          <p:cNvPr id="7" name="Bent Arrow 6"/>
          <p:cNvSpPr/>
          <p:nvPr/>
        </p:nvSpPr>
        <p:spPr>
          <a:xfrm flipV="1">
            <a:off x="2133600" y="4419600"/>
            <a:ext cx="1447800" cy="1676400"/>
          </a:xfrm>
          <a:prstGeom prst="bentArrow">
            <a:avLst>
              <a:gd name="adj1" fmla="val 31986"/>
              <a:gd name="adj2" fmla="val 39516"/>
              <a:gd name="adj3" fmla="val 40832"/>
              <a:gd name="adj4" fmla="val 4375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7432" y="4495800"/>
            <a:ext cx="5105400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What is social media’s place in prevention efforts?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Why change from using traditional media?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Does this stuff even work?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827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162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Get Meta: </a:t>
            </a:r>
            <a:br>
              <a:rPr lang="en-US" dirty="0" smtClean="0"/>
            </a:br>
            <a:r>
              <a:rPr lang="en-US" dirty="0" smtClean="0"/>
              <a:t>Tweeting About Tweeting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1162" y="1600200"/>
            <a:ext cx="7162800" cy="4525963"/>
          </a:xfrm>
        </p:spPr>
        <p:txBody>
          <a:bodyPr/>
          <a:lstStyle/>
          <a:p>
            <a:r>
              <a:rPr lang="en-US" dirty="0" smtClean="0"/>
              <a:t>Folks already connected to social media are welcome to tweet and share information from this presentation</a:t>
            </a:r>
          </a:p>
          <a:p>
            <a:r>
              <a:rPr lang="en-US" dirty="0" smtClean="0"/>
              <a:t>Use </a:t>
            </a:r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WhatTheTweet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6386" name="Picture 2" descr="http://newlearningplaybook.com/blog/wp-content/uploads/2008/12/twitter-i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4324349"/>
            <a:ext cx="42862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6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pitalfm.com/u/apps/asset_manager/uploaded/2012/06/smiling-dog-13286807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5469" y="1166019"/>
            <a:ext cx="532466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26899" y="6488668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</a:t>
            </a:r>
            <a:r>
              <a:rPr lang="en-US" b="1" dirty="0" err="1">
                <a:solidFill>
                  <a:srgbClr val="0070C0"/>
                </a:solidFill>
              </a:rPr>
              <a:t>WhatTheTweet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2419</Words>
  <Application>Microsoft Office PowerPoint</Application>
  <PresentationFormat>On-screen Show (4:3)</PresentationFormat>
  <Paragraphs>301</Paragraphs>
  <Slides>68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What The Tweet!? Using Social Media to Increase Involvement in Prevention Campaigns</vt:lpstr>
      <vt:lpstr>@David Arnold</vt:lpstr>
      <vt:lpstr>PowerPoint Presentation</vt:lpstr>
      <vt:lpstr>PowerPoint Presentation</vt:lpstr>
      <vt:lpstr>PowerPoint Presentation</vt:lpstr>
      <vt:lpstr>Malthusian Lessons Learned</vt:lpstr>
      <vt:lpstr>Today’s Goal</vt:lpstr>
      <vt:lpstr>Let’s Get Meta:  Tweeting About Tweeting</vt:lpstr>
      <vt:lpstr>PowerPoint Presentation</vt:lpstr>
      <vt:lpstr>PowerPoint Presentation</vt:lpstr>
      <vt:lpstr>The Internet</vt:lpstr>
      <vt:lpstr>Health Information Online Readability and Accuracy by Website Type From “I Heard On The Internet That… Helping Students Find Reliable Health Information Online” presented at ACHA National Meeting in 2011 </vt:lpstr>
      <vt:lpstr>PowerPoint Presentation</vt:lpstr>
      <vt:lpstr>Our Agenda</vt:lpstr>
      <vt:lpstr>Social Environments</vt:lpstr>
      <vt:lpstr>Social Environments</vt:lpstr>
      <vt:lpstr>Online Social Environments</vt:lpstr>
      <vt:lpstr>The Online Social Environment</vt:lpstr>
      <vt:lpstr>Models of Online Social Environments</vt:lpstr>
      <vt:lpstr>Okay, Great … But What Does This Have to Do with Social Media and Prevention?</vt:lpstr>
      <vt:lpstr>Introduction to Social Media: How Does Social Media Work?</vt:lpstr>
      <vt:lpstr>Social Media &amp; Youth</vt:lpstr>
      <vt:lpstr>Introduction to Social Media: How Do Youth Use Social Media?</vt:lpstr>
      <vt:lpstr>Youth Connectivity</vt:lpstr>
      <vt:lpstr>Youth Identity in Social Media</vt:lpstr>
      <vt:lpstr>Adolescent Voyeurism and Exhibitionism</vt:lpstr>
      <vt:lpstr>Online Social Environments as Risk and Protective Factors</vt:lpstr>
      <vt:lpstr>Youth as Content Creators</vt:lpstr>
      <vt:lpstr>Youth as Content Disseminators</vt:lpstr>
      <vt:lpstr>Social Media &amp; Youth</vt:lpstr>
      <vt:lpstr>Introduction to Social Media: The Platforms &amp; The Tools</vt:lpstr>
      <vt:lpstr>Social Media Platforms: Facebook</vt:lpstr>
      <vt:lpstr>Social Media Platforms: Facebook</vt:lpstr>
      <vt:lpstr>Social Media Platforms:  Not Facebook, But Similar</vt:lpstr>
      <vt:lpstr>Social Media Platforms: Twitter (Micro-blogging)</vt:lpstr>
      <vt:lpstr>Social Media Platforms: Still Image Sharing</vt:lpstr>
      <vt:lpstr>Social Media Platforms:  Video and Micro-Video (YouTube, Vine)</vt:lpstr>
      <vt:lpstr>Social Media Platforms: Location Identity and Review</vt:lpstr>
      <vt:lpstr>Social Media Platforms: The Wiki</vt:lpstr>
      <vt:lpstr>Social Media Platforms: Forums (Reddit, 4chan, Specific)</vt:lpstr>
      <vt:lpstr>Social Media Platforms: Game-Based Platforms (MMOs)</vt:lpstr>
      <vt:lpstr>Social Media Platforms: Synopsis and What’s Next</vt:lpstr>
      <vt:lpstr>Social Media Tools: Blogging (and V-logging)</vt:lpstr>
      <vt:lpstr>Social Media Tools: Blogging (and V-logging)</vt:lpstr>
      <vt:lpstr>Social Media Tools: Simple Messaging Systems</vt:lpstr>
      <vt:lpstr>Social Media Tools: Sharing</vt:lpstr>
      <vt:lpstr>Social Media Tools: Comment and Discussion</vt:lpstr>
      <vt:lpstr>Social Media Tools: Memes</vt:lpstr>
      <vt:lpstr>Social Media Platforms and Tools</vt:lpstr>
      <vt:lpstr>Developing a Social Media Presence for Prevention Programs</vt:lpstr>
      <vt:lpstr>What To Expect from  Social Media</vt:lpstr>
      <vt:lpstr>A Quick Note: HootSuite</vt:lpstr>
      <vt:lpstr>HootSuite (Social Media Management Tools)</vt:lpstr>
      <vt:lpstr>Social Media and Prevention: Step 1 – Strategic Planning</vt:lpstr>
      <vt:lpstr>Social Media and Prevention: Step 2 – Establish Identity</vt:lpstr>
      <vt:lpstr>Social Media and Prevention: Step 3 – Maintain and Improve</vt:lpstr>
      <vt:lpstr>Social Media and Prevention: Step 4 – Evaluate and Refocus</vt:lpstr>
      <vt:lpstr>On Evaluation:  Does This Stuff Even Work?</vt:lpstr>
      <vt:lpstr>Social Media and Prevention: Some “Best Practices”</vt:lpstr>
      <vt:lpstr>Best Practices: Build Out Social Media in Advance</vt:lpstr>
      <vt:lpstr>Best Practices: Recruitment of High-Visibility Celebrities </vt:lpstr>
      <vt:lpstr>Best Practices: Content Creation and Sharing Contests</vt:lpstr>
      <vt:lpstr>Best Practices: Supplement Social Norms Clarification Campaigns</vt:lpstr>
      <vt:lpstr>The Use of Meme to Supplement Social Norms (CU-Denver)</vt:lpstr>
      <vt:lpstr>Social Media and Prevention</vt:lpstr>
      <vt:lpstr>Today’s Presentation</vt:lpstr>
      <vt:lpstr>What The Tweet!? Using Social Media to Increase Involvement in Prevention Campaigns</vt:lpstr>
      <vt:lpstr>What The Tweet!? Using Social Media to Increase Involvement in Prevention Campaigns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The Tweet!? Using Social Media to Increase Involvement in Prevention Campaigns</dc:title>
  <dc:creator>David</dc:creator>
  <cp:lastModifiedBy>Cherise N. Murphy</cp:lastModifiedBy>
  <cp:revision>59</cp:revision>
  <dcterms:created xsi:type="dcterms:W3CDTF">2013-04-02T15:17:23Z</dcterms:created>
  <dcterms:modified xsi:type="dcterms:W3CDTF">2013-09-04T18:39:24Z</dcterms:modified>
</cp:coreProperties>
</file>